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sldIdLst>
    <p:sldId id="265" r:id="rId3"/>
    <p:sldId id="256" r:id="rId4"/>
    <p:sldId id="258" r:id="rId5"/>
    <p:sldId id="257" r:id="rId6"/>
    <p:sldId id="262" r:id="rId7"/>
  </p:sldIdLst>
  <p:sldSz cx="12192000" cy="6858000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3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4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E8397A9-AFE2-43FD-8EA8-D17E13F8F8D7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6EE8E9-36EB-4866-8E15-311771761E9F}" type="parTrans" cxnId="{20BDDCEE-2CDE-4D0A-88BA-BB225344E2F2}">
      <dgm:prSet/>
      <dgm:spPr/>
      <dgm:t>
        <a:bodyPr/>
        <a:lstStyle/>
        <a:p>
          <a:endParaRPr lang="ru-RU"/>
        </a:p>
      </dgm:t>
    </dgm:pt>
    <dgm:pt modelId="{56FFDD3C-B401-4273-9EC7-7F62FD5E0D5A}">
      <dgm:prSet phldrT="[Текст]"/>
      <dgm:spPr/>
      <dgm:t>
        <a:bodyPr/>
        <a:lstStyle/>
        <a:p>
          <a:r>
            <a: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Состав реагента:</a:t>
          </a:r>
        </a:p>
        <a:p>
          <a:r>
            <a: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природные и техногенные материалы.</a:t>
          </a:r>
          <a:endParaRPr lang="ru-RU" b="1"/>
        </a:p>
      </dgm:t>
    </dgm:pt>
    <dgm:pt modelId="{B49A24DE-A252-4AAA-A6CE-EC417D17A635}" type="sibTrans" cxnId="{20BDDCEE-2CDE-4D0A-88BA-BB225344E2F2}">
      <dgm:prSet/>
      <dgm:spPr/>
      <dgm:t>
        <a:bodyPr/>
        <a:lstStyle/>
        <a:p>
          <a:endParaRPr lang="ru-RU"/>
        </a:p>
      </dgm:t>
    </dgm:pt>
    <dgm:pt modelId="{156AFA0E-4576-4CEC-8A66-ADE0BEFE1A84}" type="parTrans" cxnId="{2333974C-F2A7-4DEE-9B88-FF02E109D24F}">
      <dgm:prSet/>
      <dgm:spPr/>
      <dgm:t>
        <a:bodyPr/>
        <a:lstStyle/>
        <a:p>
          <a:endParaRPr lang="ru-RU"/>
        </a:p>
      </dgm:t>
    </dgm:pt>
    <dgm:pt modelId="{BA4B26AF-33C1-4FF7-802F-728C76BF2DBB}">
      <dgm:prSet phldrT="[Текст]"/>
      <dgm:spPr/>
      <dgm:t>
        <a:bodyPr/>
        <a:lstStyle/>
        <a:p>
          <a:r>
            <a: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Заменяет собой четыре продукта: коагулянт, флокулянт, регулятор рН среды, полезная среда для микроорганизмов (активный ил) и бактерий на доочистке.</a:t>
          </a:r>
          <a:endParaRPr lang="ru-RU" b="1"/>
        </a:p>
      </dgm:t>
    </dgm:pt>
    <dgm:pt modelId="{699D696D-B743-4A13-AED5-25DBA5551064}" type="sibTrans" cxnId="{2333974C-F2A7-4DEE-9B88-FF02E109D24F}">
      <dgm:prSet/>
      <dgm:spPr/>
      <dgm:t>
        <a:bodyPr/>
        <a:lstStyle/>
        <a:p>
          <a:endParaRPr lang="ru-RU"/>
        </a:p>
      </dgm:t>
    </dgm:pt>
    <dgm:pt modelId="{AD358538-8CFD-46EA-9072-9847FD6A7FDC}" type="parTrans" cxnId="{FB2C4A36-8BBD-402B-BF50-4126EB6A5FAE}">
      <dgm:prSet/>
      <dgm:spPr/>
      <dgm:t>
        <a:bodyPr/>
        <a:lstStyle/>
        <a:p>
          <a:endParaRPr lang="ru-RU"/>
        </a:p>
      </dgm:t>
    </dgm:pt>
    <dgm:pt modelId="{C3176488-A189-4180-8865-92001D5F6705}">
      <dgm:prSet phldrT="[Текст]"/>
      <dgm:spPr/>
      <dgm:t>
        <a:bodyPr/>
        <a:lstStyle/>
        <a:p>
          <a:r>
            <a: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Оборудование при использовании нашего реагента не подвергается коррозии. </a:t>
          </a:r>
          <a:endParaRPr lang="ru-RU" b="1"/>
        </a:p>
      </dgm:t>
    </dgm:pt>
    <dgm:pt modelId="{DA6CFEEE-DF4D-4065-80BA-2695F1294979}" type="sibTrans" cxnId="{FB2C4A36-8BBD-402B-BF50-4126EB6A5FAE}">
      <dgm:prSet/>
      <dgm:spPr/>
      <dgm:t>
        <a:bodyPr/>
        <a:lstStyle/>
        <a:p>
          <a:endParaRPr lang="ru-RU"/>
        </a:p>
      </dgm:t>
    </dgm:pt>
    <dgm:pt modelId="{CC0C41B3-4F85-4AC8-B490-39D68F0F7EE7}" type="parTrans" cxnId="{5188BC29-50A1-4B22-AF46-3AFC7447A9F8}">
      <dgm:prSet/>
      <dgm:spPr/>
      <dgm:t>
        <a:bodyPr/>
        <a:lstStyle/>
        <a:p>
          <a:endParaRPr lang="ru-RU"/>
        </a:p>
      </dgm:t>
    </dgm:pt>
    <dgm:pt modelId="{895EAF6E-6CE6-49DD-81AA-D6BCE9CAAF4A}">
      <dgm:prSet phldrT="[Текст]"/>
      <dgm:spPr/>
      <dgm:t>
        <a:bodyPr/>
        <a:lstStyle/>
        <a:p>
          <a:r>
            <a: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Снижение затрат потребителей при использовании реагента АКФ по сравнению с аналогами - в 3 раза.</a:t>
          </a:r>
          <a:endParaRPr lang="ru-RU" b="1"/>
        </a:p>
      </dgm:t>
    </dgm:pt>
    <dgm:pt modelId="{CD7CF63F-B5D3-4B5A-9941-B9961844DD15}" type="sibTrans" cxnId="{5188BC29-50A1-4B22-AF46-3AFC7447A9F8}">
      <dgm:prSet/>
      <dgm:spPr/>
      <dgm:t>
        <a:bodyPr/>
        <a:lstStyle/>
        <a:p>
          <a:endParaRPr lang="ru-RU"/>
        </a:p>
      </dgm:t>
    </dgm:pt>
    <dgm:pt modelId="{34204E36-65BE-4028-B640-46AD6945F1C9}" type="parTrans" cxnId="{CABECACF-B4E5-498B-84E1-1A4027C2C5DD}">
      <dgm:prSet/>
      <dgm:spPr/>
      <dgm:t>
        <a:bodyPr/>
        <a:lstStyle/>
        <a:p>
          <a:endParaRPr lang="ru-RU"/>
        </a:p>
      </dgm:t>
    </dgm:pt>
    <dgm:pt modelId="{B4AEDB9B-8729-46F2-9A2A-EFD2146A9B83}">
      <dgm:prSet phldrT="[Текст]"/>
      <dgm:spPr/>
      <dgm:t>
        <a:bodyPr/>
        <a:lstStyle/>
        <a:p>
          <a:r>
            <a: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Снижение капитальных затрат и энергопотребления в 1,5-2 раза по сравнению с существующими технологиями очистки сточных вод.</a:t>
          </a:r>
          <a:endParaRPr lang="ru-RU" b="1"/>
        </a:p>
      </dgm:t>
    </dgm:pt>
    <dgm:pt modelId="{81647ACE-E176-44BC-A6D2-FC80E1DF3DED}" type="sibTrans" cxnId="{CABECACF-B4E5-498B-84E1-1A4027C2C5DD}">
      <dgm:prSet/>
      <dgm:spPr/>
      <dgm:t>
        <a:bodyPr/>
        <a:lstStyle/>
        <a:p>
          <a:endParaRPr lang="ru-RU"/>
        </a:p>
      </dgm:t>
    </dgm:pt>
    <dgm:pt modelId="{DE358827-1CF4-47FD-9B75-8E628143FFB6}" type="pres">
      <dgm:prSet presAssocID="{5E8397A9-AFE2-43FD-8EA8-D17E13F8F8D7}" presName="Name0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0632BBA8-028D-4CAD-A368-B1E560B3FD1A}" type="pres">
      <dgm:prSet presAssocID="{56FFDD3C-B401-4273-9EC7-7F62FD5E0D5A}" presName="Name5" presStyleLbl="vennNode1" presStyleCnt="5">
        <dgm:presLayoutVars>
          <dgm:bulletEnabled val="1"/>
        </dgm:presLayoutVars>
      </dgm:prSet>
      <dgm:spPr/>
      <dgm:t>
        <a:bodyPr/>
        <a:lstStyle/>
        <a:p/>
      </dgm:t>
    </dgm:pt>
    <dgm:pt modelId="{67F6DEC2-F993-4715-AFE4-DCC73F65B4C2}" type="pres">
      <dgm:prSet presAssocID="{B49A24DE-A252-4AAA-A6CE-EC417D17A635}" presName="space"/>
      <dgm:spPr/>
      <dgm:t>
        <a:bodyPr/>
        <a:lstStyle/>
        <a:p/>
      </dgm:t>
    </dgm:pt>
    <dgm:pt modelId="{A9FEDE5B-2B41-4E27-82DB-3D7547EB1035}" type="pres">
      <dgm:prSet presAssocID="{BA4B26AF-33C1-4FF7-802F-728C76BF2DBB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/>
      </dgm:t>
    </dgm:pt>
    <dgm:pt modelId="{AB4727F8-6DED-4203-9F3B-8616EEB40A17}" type="pres">
      <dgm:prSet presAssocID="{699D696D-B743-4A13-AED5-25DBA5551064}" presName="space"/>
      <dgm:spPr/>
      <dgm:t>
        <a:bodyPr/>
        <a:lstStyle/>
        <a:p/>
      </dgm:t>
    </dgm:pt>
    <dgm:pt modelId="{48BECE4E-234A-4DC9-B2AA-11AAE257194A}" type="pres">
      <dgm:prSet presAssocID="{C3176488-A189-4180-8865-92001D5F6705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/>
      </dgm:t>
    </dgm:pt>
    <dgm:pt modelId="{626C2F4A-4BFA-4FFD-BB48-E4773B610A06}" type="pres">
      <dgm:prSet presAssocID="{DA6CFEEE-DF4D-4065-80BA-2695F1294979}" presName="space"/>
      <dgm:spPr/>
      <dgm:t>
        <a:bodyPr/>
        <a:lstStyle/>
        <a:p/>
      </dgm:t>
    </dgm:pt>
    <dgm:pt modelId="{A77287E4-1453-4872-86AC-191359066E95}" type="pres">
      <dgm:prSet presAssocID="{895EAF6E-6CE6-49DD-81AA-D6BCE9CAAF4A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/>
      </dgm:t>
    </dgm:pt>
    <dgm:pt modelId="{56FA2C96-C82F-45B4-8E4F-3382FE1AEFBB}" type="pres">
      <dgm:prSet presAssocID="{CD7CF63F-B5D3-4B5A-9941-B9961844DD15}" presName="space"/>
      <dgm:spPr/>
      <dgm:t>
        <a:bodyPr/>
        <a:lstStyle/>
        <a:p/>
      </dgm:t>
    </dgm:pt>
    <dgm:pt modelId="{A5DFB05E-2DF4-4837-A456-1221F0691626}" type="pres">
      <dgm:prSet presAssocID="{B4AEDB9B-8729-46F2-9A2A-EFD2146A9B8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20BDDCEE-2CDE-4D0A-88BA-BB225344E2F2}" srcId="{5E8397A9-AFE2-43FD-8EA8-D17E13F8F8D7}" destId="{56FFDD3C-B401-4273-9EC7-7F62FD5E0D5A}" srcOrd="0" destOrd="0" parTransId="{846EE8E9-36EB-4866-8E15-311771761E9F}" sibTransId="{B49A24DE-A252-4AAA-A6CE-EC417D17A635}"/>
    <dgm:cxn modelId="{2333974C-F2A7-4DEE-9B88-FF02E109D24F}" srcId="{5E8397A9-AFE2-43FD-8EA8-D17E13F8F8D7}" destId="{BA4B26AF-33C1-4FF7-802F-728C76BF2DBB}" srcOrd="1" destOrd="0" parTransId="{156AFA0E-4576-4CEC-8A66-ADE0BEFE1A84}" sibTransId="{699D696D-B743-4A13-AED5-25DBA5551064}"/>
    <dgm:cxn modelId="{FB2C4A36-8BBD-402B-BF50-4126EB6A5FAE}" srcId="{5E8397A9-AFE2-43FD-8EA8-D17E13F8F8D7}" destId="{C3176488-A189-4180-8865-92001D5F6705}" srcOrd="2" destOrd="0" parTransId="{AD358538-8CFD-46EA-9072-9847FD6A7FDC}" sibTransId="{DA6CFEEE-DF4D-4065-80BA-2695F1294979}"/>
    <dgm:cxn modelId="{5188BC29-50A1-4B22-AF46-3AFC7447A9F8}" srcId="{5E8397A9-AFE2-43FD-8EA8-D17E13F8F8D7}" destId="{895EAF6E-6CE6-49DD-81AA-D6BCE9CAAF4A}" srcOrd="3" destOrd="0" parTransId="{CC0C41B3-4F85-4AC8-B490-39D68F0F7EE7}" sibTransId="{CD7CF63F-B5D3-4B5A-9941-B9961844DD15}"/>
    <dgm:cxn modelId="{CABECACF-B4E5-498B-84E1-1A4027C2C5DD}" srcId="{5E8397A9-AFE2-43FD-8EA8-D17E13F8F8D7}" destId="{B4AEDB9B-8729-46F2-9A2A-EFD2146A9B83}" srcOrd="4" destOrd="0" parTransId="{34204E36-65BE-4028-B640-46AD6945F1C9}" sibTransId="{81647ACE-E176-44BC-A6D2-FC80E1DF3DED}"/>
    <dgm:cxn modelId="{CB0617EB-5D1D-4D5C-B144-90D1B80BAF6C}" type="presOf" srcId="{5E8397A9-AFE2-43FD-8EA8-D17E13F8F8D7}" destId="{DE358827-1CF4-47FD-9B75-8E628143FFB6}" srcOrd="0" destOrd="0" presId="urn:microsoft.com/office/officeart/2005/8/layout/venn3"/>
    <dgm:cxn modelId="{90ECCE5D-B9DD-4613-B49C-D0BC71A73F68}" type="presParOf" srcId="{DE358827-1CF4-47FD-9B75-8E628143FFB6}" destId="{0632BBA8-028D-4CAD-A368-B1E560B3FD1A}" srcOrd="0" destOrd="0" presId="urn:microsoft.com/office/officeart/2005/8/layout/venn3"/>
    <dgm:cxn modelId="{8ABD43C4-69C6-45FA-8A80-D893860128C5}" type="presOf" srcId="{56FFDD3C-B401-4273-9EC7-7F62FD5E0D5A}" destId="{0632BBA8-028D-4CAD-A368-B1E560B3FD1A}" srcOrd="0" destOrd="0" presId="urn:microsoft.com/office/officeart/2005/8/layout/venn3"/>
    <dgm:cxn modelId="{E8AFE702-CC08-4BF5-A1DE-602EF50EEE75}" type="presParOf" srcId="{DE358827-1CF4-47FD-9B75-8E628143FFB6}" destId="{67F6DEC2-F993-4715-AFE4-DCC73F65B4C2}" srcOrd="1" destOrd="0" presId="urn:microsoft.com/office/officeart/2005/8/layout/venn3"/>
    <dgm:cxn modelId="{B8D9EB80-7420-400E-BED8-015CA36F2FD7}" type="presParOf" srcId="{DE358827-1CF4-47FD-9B75-8E628143FFB6}" destId="{A9FEDE5B-2B41-4E27-82DB-3D7547EB1035}" srcOrd="2" destOrd="0" presId="urn:microsoft.com/office/officeart/2005/8/layout/venn3"/>
    <dgm:cxn modelId="{247EBDEA-E764-428E-88C3-F7819D5015BA}" type="presOf" srcId="{BA4B26AF-33C1-4FF7-802F-728C76BF2DBB}" destId="{A9FEDE5B-2B41-4E27-82DB-3D7547EB1035}" srcOrd="0" destOrd="0" presId="urn:microsoft.com/office/officeart/2005/8/layout/venn3"/>
    <dgm:cxn modelId="{8EE94941-B628-4E93-89DF-1CF0C8ACBF36}" type="presParOf" srcId="{DE358827-1CF4-47FD-9B75-8E628143FFB6}" destId="{AB4727F8-6DED-4203-9F3B-8616EEB40A17}" srcOrd="3" destOrd="0" presId="urn:microsoft.com/office/officeart/2005/8/layout/venn3"/>
    <dgm:cxn modelId="{BC08D338-7C8C-42D0-A7E4-C7BC7BE1A42E}" type="presParOf" srcId="{DE358827-1CF4-47FD-9B75-8E628143FFB6}" destId="{48BECE4E-234A-4DC9-B2AA-11AAE257194A}" srcOrd="4" destOrd="0" presId="urn:microsoft.com/office/officeart/2005/8/layout/venn3"/>
    <dgm:cxn modelId="{E2BC287F-9303-416D-B323-11D56C50BA4C}" type="presOf" srcId="{C3176488-A189-4180-8865-92001D5F6705}" destId="{48BECE4E-234A-4DC9-B2AA-11AAE257194A}" srcOrd="0" destOrd="0" presId="urn:microsoft.com/office/officeart/2005/8/layout/venn3"/>
    <dgm:cxn modelId="{6893A8D8-B1A0-4E0A-8AEE-A502822A19F1}" type="presParOf" srcId="{DE358827-1CF4-47FD-9B75-8E628143FFB6}" destId="{626C2F4A-4BFA-4FFD-BB48-E4773B610A06}" srcOrd="5" destOrd="0" presId="urn:microsoft.com/office/officeart/2005/8/layout/venn3"/>
    <dgm:cxn modelId="{385589A8-3DE6-4725-803E-D053849A1551}" type="presParOf" srcId="{DE358827-1CF4-47FD-9B75-8E628143FFB6}" destId="{A77287E4-1453-4872-86AC-191359066E95}" srcOrd="6" destOrd="0" presId="urn:microsoft.com/office/officeart/2005/8/layout/venn3"/>
    <dgm:cxn modelId="{8C493E99-4283-4C5E-96BC-07082CDE8B9C}" type="presOf" srcId="{895EAF6E-6CE6-49DD-81AA-D6BCE9CAAF4A}" destId="{A77287E4-1453-4872-86AC-191359066E95}" srcOrd="0" destOrd="0" presId="urn:microsoft.com/office/officeart/2005/8/layout/venn3"/>
    <dgm:cxn modelId="{6229EFAA-2518-479F-9C45-676B46D1037C}" type="presParOf" srcId="{DE358827-1CF4-47FD-9B75-8E628143FFB6}" destId="{56FA2C96-C82F-45B4-8E4F-3382FE1AEFBB}" srcOrd="7" destOrd="0" presId="urn:microsoft.com/office/officeart/2005/8/layout/venn3"/>
    <dgm:cxn modelId="{F5D5CE8B-CD84-421C-99BD-059C8618F407}" type="presParOf" srcId="{DE358827-1CF4-47FD-9B75-8E628143FFB6}" destId="{A5DFB05E-2DF4-4837-A456-1221F0691626}" srcOrd="8" destOrd="0" presId="urn:microsoft.com/office/officeart/2005/8/layout/venn3"/>
    <dgm:cxn modelId="{A55026BB-75EA-46B6-848F-E0A622A9906B}" type="presOf" srcId="{B4AEDB9B-8729-46F2-9A2A-EFD2146A9B83}" destId="{A5DFB05E-2DF4-4837-A456-1221F0691626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4734A05D-0950-4262-8464-95DBB4957FF7}" type="doc">
      <dgm:prSet loTypeId="process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3745EDF-5088-424B-B839-1E318B0463B0}" type="parTrans" cxnId="{DC199DDB-3689-490B-812E-1AA15C32308C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2581BC-E0C3-422C-9490-1FBAC17309D2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</dgm:t>
    </dgm:pt>
    <dgm:pt modelId="{54DD352F-1CB9-4C69-97A3-2C8D3C6CD25B}" type="parTrans" cxnId="{C9E60742-FC2D-493D-AC0D-47B222C58814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BB28B-D1E8-44C2-A649-98DD4ADA1F04}">
      <dgm:prSet phldrT="[Текст]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alt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Вид: сухой порошок. Ф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асовка</a:t>
          </a:r>
          <a:r>
            <a:rPr lang="ru-RU" alt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бумажные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мешки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 10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кг</a:t>
          </a:r>
          <a:endParaRPr lang="en-US" altLang="en-US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D3FFA-9322-43D5-B229-271EF30BF0D8}" type="sibTrans" cxnId="{C9E60742-FC2D-493D-AC0D-47B222C58814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DDA0DF-5F8C-4F71-9B30-AB44FE4F52BC}" type="sibTrans" cxnId="{DC199DDB-3689-490B-812E-1AA15C32308C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A92C1-5B36-4037-8A5B-9BFD850674A3}" type="parTrans" cxnId="{72302372-6C96-4EDC-A0CB-0FEB47D8AE02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AA8A1-8C96-4376-9A96-856391E22E4B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gm:t>
    </dgm:pt>
    <dgm:pt modelId="{6F0B8051-77DA-4614-9C5C-5BD5CEC2D498}" type="parTrans" cxnId="{74AA4FF1-A77C-4C15-87B8-58F6B34103F2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06CCA1-67CD-4C3A-BF17-026C7BF32CC0}">
      <dgm:prSet phldrT="[Текст]" custT="1"/>
      <dgm:spPr/>
      <dgm:t>
        <a:bodyPr vert="horz" wrap="square" anchor="t" anchorCtr="0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Д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ля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и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спользования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к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оагулянта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-ф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локулянта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п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орошка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н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а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1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 с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точной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в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оды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н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еобходимо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1,2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г.</a:t>
          </a:r>
          <a:endParaRPr lang="ru-RU" altLang="en-US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6A5D0-5242-47B7-930E-37BFDE5124FA}" type="sibTrans" cxnId="{74AA4FF1-A77C-4C15-87B8-58F6B34103F2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4A7DF6-0D15-4E13-B4A3-943A1D24FE02}" type="sibTrans" cxnId="{72302372-6C96-4EDC-A0CB-0FEB47D8AE02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39DE4-9A33-4F62-9859-DC6C8C0D6A34}" type="parTrans" cxnId="{03A01AAD-B783-48FD-A9EE-CDE6108A65D4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849685-2638-491D-BB77-4D85899059BC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gm:t>
    </dgm:pt>
    <dgm:pt modelId="{9888E5D4-7AB0-4EC7-B05C-AB025D5E7EE2}" type="parTrans" cxnId="{E41F9758-F159-4C03-BB6E-CFC8BAB12E47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D79EFA-3623-4FEE-9590-E8C2BBED4629}">
      <dgm:prSet phldrT="[Текст]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Н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а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1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м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3 </a:t>
          </a:r>
          <a:r>
            <a:rPr lang="ru-RU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воды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необходимо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1,2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кг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сухого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порошка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АКФ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46DC0-3FFC-4309-9F01-A92FE752FCEC}" type="sibTrans" cxnId="{E41F9758-F159-4C03-BB6E-CFC8BAB12E47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2D528E-3629-446F-A106-429C94FD3ABA}" type="sibTrans" cxnId="{03A01AAD-B783-48FD-A9EE-CDE6108A65D4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0836E-6F2B-4F07-9583-BBEF7DAF91E0}" type="parTrans" cxnId="{3E1271F3-A37A-458B-A80E-A4FB2040B7DD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00B77-781A-45BA-B9DC-DE49FC09250A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gm:t>
    </dgm:pt>
    <dgm:pt modelId="{ACE9486A-90BA-4E24-83A0-425735B7FD7D}" type="parTrans" cxnId="{A74829E2-7617-4D9E-BEA5-0BCFAAA60230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0D32E-8D7D-46C3-B36A-B87E4F5CF1DE}">
      <dgm:prSet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Коагулянт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-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флокулянт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вносится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перемешивающее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устройство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на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предприятии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заказчика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поступает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во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флотатор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или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емкость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необходимой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для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очистки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сточной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воды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.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Перемешивание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ведется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течении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15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мин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.,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либо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дольше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до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образования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появления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«хлопьев»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взвесей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обрабатываемом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стоке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.</a:t>
          </a:r>
          <a:endParaRPr lang="en-US" altLang="ru-RU" sz="1400" b="1">
            <a:latin typeface="Times New Roman" panose="02020603050405020304" pitchFamily="18" charset="0"/>
            <a:cs typeface="Times New Roman" panose="02020603050405020304" pitchFamily="18" charset="0"/>
            <a:sym typeface="+mn-ea"/>
          </a:endParaRPr>
        </a:p>
      </dgm:t>
    </dgm:pt>
    <dgm:pt modelId="{4FFE4E72-9BD8-4A0E-88A8-B1B4C9C0C433}" type="sibTrans" cxnId="{A74829E2-7617-4D9E-BEA5-0BCFAAA60230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78D411-D085-4254-8A00-82B08A29FDCD}" type="sibTrans" cxnId="{3E1271F3-A37A-458B-A80E-A4FB2040B7DD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B8896-8BF6-447E-95A7-4BE47CE0FE6A}" type="parTrans" cxnId="{118E5975-F6C0-407F-B77B-4922EEFEB5BA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B9CD7-39EC-41B3-BEA8-4DF3E08FED08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</a:p>
      </dgm:t>
    </dgm:pt>
    <dgm:pt modelId="{6331C90A-F3C0-4194-8875-F1C03BFB6D3B}" type="parTrans" cxnId="{BAEA23E7-C87D-4901-A516-C3A1C70DEC8D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0406B-6680-4C3F-9259-43DD91B5C10F}">
      <dgm:prSet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осле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э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того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в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ода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п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ерекачивается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л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ибо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ф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ильтруется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,</a:t>
          </a:r>
          <a:r>
            <a: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лой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х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лопьев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и в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звеси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с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обираются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и у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тилизируются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с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огласно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р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егламенту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п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редприятия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и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ли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л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юбым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д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ругим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с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пособом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с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огласно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н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ормативному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д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окументу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п</a:t>
          </a:r>
          <a:r>
            <a: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редприятия</a:t>
          </a:r>
          <a:r>
            <a:rPr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.</a:t>
          </a:r>
          <a:endParaRPr lang="en-US" alt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CAC49-9985-4FC7-8091-799E325E7C1C}" type="sibTrans" cxnId="{BAEA23E7-C87D-4901-A516-C3A1C70DEC8D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6F6EA-0098-429B-AAF0-FA7B98EED18A}" type="sibTrans" cxnId="{118E5975-F6C0-407F-B77B-4922EEFEB5BA}">
      <dgm:prSet custT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BCD2B-DA21-4D1B-8ECC-4C479309019A}" type="pres">
      <dgm:prSet presAssocID="{4734A05D-0950-4262-8464-95DBB4957FF7}" presName="linearFlow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0BEE77EA-9D84-43B1-BAB8-1DEC770EC617}" type="pres">
      <dgm:prSet presAssocID="{C82581BC-E0C3-422C-9490-1FBAC17309D2}" presName="composite"/>
      <dgm:spPr/>
      <dgm:t>
        <a:bodyPr/>
        <a:lstStyle/>
        <a:p/>
      </dgm:t>
    </dgm:pt>
    <dgm:pt modelId="{427FD50D-A05D-4CD9-9F58-45B79A2F49F9}" type="pres">
      <dgm:prSet presAssocID="{C82581BC-E0C3-422C-9490-1FBAC17309D2}" presName="parentText" presStyleLbl="alignNode1" presStyleCnt="5" custLinFactNeighborY="-1261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9B795CC5-A982-49E3-9F12-12A39323DD61}" type="pres">
      <dgm:prSet presAssocID="{C82581BC-E0C3-422C-9490-1FBAC17309D2}" presName="descendantText" presStyleLbl="alignAcc1" presStyleCnt="5">
        <dgm:presLayoutVars>
          <dgm:bulletEnabled val="1"/>
        </dgm:presLayoutVars>
      </dgm:prSet>
      <dgm:spPr/>
      <dgm:t>
        <a:bodyPr/>
        <a:lstStyle/>
        <a:p/>
      </dgm:t>
    </dgm:pt>
    <dgm:pt modelId="{6A146709-48E0-4B7B-83CF-DAE0EF6E6C26}" type="pres">
      <dgm:prSet presAssocID="{A4DDA0DF-5F8C-4F71-9B30-AB44FE4F52BC}" presName="sp"/>
      <dgm:spPr/>
      <dgm:t>
        <a:bodyPr/>
        <a:lstStyle/>
        <a:p/>
      </dgm:t>
    </dgm:pt>
    <dgm:pt modelId="{A76345DC-468B-4DC6-8E11-08DDA475C082}" type="pres">
      <dgm:prSet presAssocID="{B69AA8A1-8C96-4376-9A96-856391E22E4B}" presName="composite"/>
      <dgm:spPr/>
      <dgm:t>
        <a:bodyPr/>
        <a:lstStyle/>
        <a:p/>
      </dgm:t>
    </dgm:pt>
    <dgm:pt modelId="{F5F4FCE7-9A57-4346-831D-752AD899A4A6}" type="pres">
      <dgm:prSet presAssocID="{B69AA8A1-8C96-4376-9A96-856391E22E4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1DDA621B-ADDE-4953-BAF2-B6846D0FF676}" type="pres">
      <dgm:prSet presAssocID="{B69AA8A1-8C96-4376-9A96-856391E22E4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/>
      </dgm:t>
    </dgm:pt>
    <dgm:pt modelId="{F6FFD330-CDDB-4007-899F-E1CB5D8F4CA9}" type="pres">
      <dgm:prSet presAssocID="{3C4A7DF6-0D15-4E13-B4A3-943A1D24FE02}" presName="sp"/>
      <dgm:spPr/>
      <dgm:t>
        <a:bodyPr/>
        <a:lstStyle/>
        <a:p/>
      </dgm:t>
    </dgm:pt>
    <dgm:pt modelId="{4652FE27-DA9D-4DBD-A807-20D3AE5EDC5D}" type="pres">
      <dgm:prSet presAssocID="{4F849685-2638-491D-BB77-4D85899059BC}" presName="composite"/>
      <dgm:spPr/>
      <dgm:t>
        <a:bodyPr/>
        <a:lstStyle/>
        <a:p/>
      </dgm:t>
    </dgm:pt>
    <dgm:pt modelId="{8003C2B8-1DF3-457B-A256-881E27189652}" type="pres">
      <dgm:prSet presAssocID="{4F849685-2638-491D-BB77-4D85899059B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445DECCD-B5D3-4CCB-A117-E96052A3239D}" type="pres">
      <dgm:prSet presAssocID="{4F849685-2638-491D-BB77-4D85899059B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/>
      </dgm:t>
    </dgm:pt>
    <dgm:pt modelId="{966614F2-8B5B-473D-8E1B-EEBC6C82407A}" type="pres">
      <dgm:prSet presAssocID="{C92D528E-3629-446F-A106-429C94FD3ABA}" presName="sp"/>
      <dgm:spPr/>
      <dgm:t>
        <a:bodyPr/>
        <a:lstStyle/>
        <a:p/>
      </dgm:t>
    </dgm:pt>
    <dgm:pt modelId="{EF2E2D14-BB39-4F5C-AB48-CFC5B7F66B01}" type="pres">
      <dgm:prSet presAssocID="{F9300B77-781A-45BA-B9DC-DE49FC09250A}" presName="composite"/>
      <dgm:spPr/>
      <dgm:t>
        <a:bodyPr/>
        <a:lstStyle/>
        <a:p/>
      </dgm:t>
    </dgm:pt>
    <dgm:pt modelId="{91EADD57-FCEA-4F48-AA8A-5795283AD5EA}" type="pres">
      <dgm:prSet presAssocID="{F9300B77-781A-45BA-B9DC-DE49FC09250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0F303D53-1D87-4E26-8FAB-1A4612A4C9A4}" type="pres">
      <dgm:prSet presAssocID="{F9300B77-781A-45BA-B9DC-DE49FC09250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/>
      </dgm:t>
    </dgm:pt>
    <dgm:pt modelId="{D4F333D6-E2D6-4FDB-B32A-BB7E13D447D6}" type="pres">
      <dgm:prSet presAssocID="{0B78D411-D085-4254-8A00-82B08A29FDCD}" presName="sp"/>
      <dgm:spPr/>
      <dgm:t>
        <a:bodyPr/>
        <a:lstStyle/>
        <a:p/>
      </dgm:t>
    </dgm:pt>
    <dgm:pt modelId="{3D225EF4-D716-4CBE-A303-090DF1BB60D5}" type="pres">
      <dgm:prSet presAssocID="{E86B9CD7-39EC-41B3-BEA8-4DF3E08FED08}" presName="composite"/>
      <dgm:spPr/>
      <dgm:t>
        <a:bodyPr/>
        <a:lstStyle/>
        <a:p/>
      </dgm:t>
    </dgm:pt>
    <dgm:pt modelId="{1E5B8F6F-A9B6-40AC-9CE8-D1FE19824021}" type="pres">
      <dgm:prSet presAssocID="{E86B9CD7-39EC-41B3-BEA8-4DF3E08FED0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9704A2F3-C31A-4597-A66C-99889661D184}" type="pres">
      <dgm:prSet presAssocID="{E86B9CD7-39EC-41B3-BEA8-4DF3E08FED0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DC199DDB-3689-490B-812E-1AA15C32308C}" srcId="{4734A05D-0950-4262-8464-95DBB4957FF7}" destId="{C82581BC-E0C3-422C-9490-1FBAC17309D2}" srcOrd="0" destOrd="0" parTransId="{F3745EDF-5088-424B-B839-1E318B0463B0}" sibTransId="{A4DDA0DF-5F8C-4F71-9B30-AB44FE4F52BC}"/>
    <dgm:cxn modelId="{C9E60742-FC2D-493D-AC0D-47B222C58814}" srcId="{C82581BC-E0C3-422C-9490-1FBAC17309D2}" destId="{794BB28B-D1E8-44C2-A649-98DD4ADA1F04}" srcOrd="0" destOrd="0" parTransId="{54DD352F-1CB9-4C69-97A3-2C8D3C6CD25B}" sibTransId="{96DD3FFA-9322-43D5-B229-271EF30BF0D8}"/>
    <dgm:cxn modelId="{72302372-6C96-4EDC-A0CB-0FEB47D8AE02}" srcId="{4734A05D-0950-4262-8464-95DBB4957FF7}" destId="{B69AA8A1-8C96-4376-9A96-856391E22E4B}" srcOrd="1" destOrd="0" parTransId="{C30A92C1-5B36-4037-8A5B-9BFD850674A3}" sibTransId="{3C4A7DF6-0D15-4E13-B4A3-943A1D24FE02}"/>
    <dgm:cxn modelId="{74AA4FF1-A77C-4C15-87B8-58F6B34103F2}" srcId="{B69AA8A1-8C96-4376-9A96-856391E22E4B}" destId="{5706CCA1-67CD-4C3A-BF17-026C7BF32CC0}" srcOrd="0" destOrd="0" parTransId="{6F0B8051-77DA-4614-9C5C-5BD5CEC2D498}" sibTransId="{4426A5D0-5242-47B7-930E-37BFDE5124FA}"/>
    <dgm:cxn modelId="{03A01AAD-B783-48FD-A9EE-CDE6108A65D4}" srcId="{4734A05D-0950-4262-8464-95DBB4957FF7}" destId="{4F849685-2638-491D-BB77-4D85899059BC}" srcOrd="2" destOrd="0" parTransId="{12339DE4-9A33-4F62-9859-DC6C8C0D6A34}" sibTransId="{C92D528E-3629-446F-A106-429C94FD3ABA}"/>
    <dgm:cxn modelId="{E41F9758-F159-4C03-BB6E-CFC8BAB12E47}" srcId="{4F849685-2638-491D-BB77-4D85899059BC}" destId="{30D79EFA-3623-4FEE-9590-E8C2BBED4629}" srcOrd="0" destOrd="0" parTransId="{9888E5D4-7AB0-4EC7-B05C-AB025D5E7EE2}" sibTransId="{F1246DC0-3FFC-4309-9F01-A92FE752FCEC}"/>
    <dgm:cxn modelId="{3E1271F3-A37A-458B-A80E-A4FB2040B7DD}" srcId="{4734A05D-0950-4262-8464-95DBB4957FF7}" destId="{F9300B77-781A-45BA-B9DC-DE49FC09250A}" srcOrd="3" destOrd="0" parTransId="{4BF0836E-6F2B-4F07-9583-BBEF7DAF91E0}" sibTransId="{0B78D411-D085-4254-8A00-82B08A29FDCD}"/>
    <dgm:cxn modelId="{A74829E2-7617-4D9E-BEA5-0BCFAAA60230}" srcId="{F9300B77-781A-45BA-B9DC-DE49FC09250A}" destId="{E6F0D32E-8D7D-46C3-B36A-B87E4F5CF1DE}" srcOrd="0" destOrd="0" parTransId="{ACE9486A-90BA-4E24-83A0-425735B7FD7D}" sibTransId="{4FFE4E72-9BD8-4A0E-88A8-B1B4C9C0C433}"/>
    <dgm:cxn modelId="{118E5975-F6C0-407F-B77B-4922EEFEB5BA}" srcId="{4734A05D-0950-4262-8464-95DBB4957FF7}" destId="{E86B9CD7-39EC-41B3-BEA8-4DF3E08FED08}" srcOrd="4" destOrd="0" parTransId="{C1EB8896-8BF6-447E-95A7-4BE47CE0FE6A}" sibTransId="{BC76F6EA-0098-429B-AAF0-FA7B98EED18A}"/>
    <dgm:cxn modelId="{BAEA23E7-C87D-4901-A516-C3A1C70DEC8D}" srcId="{E86B9CD7-39EC-41B3-BEA8-4DF3E08FED08}" destId="{40B0406B-6680-4C3F-9259-43DD91B5C10F}" srcOrd="0" destOrd="0" parTransId="{6331C90A-F3C0-4194-8875-F1C03BFB6D3B}" sibTransId="{773CAC49-9985-4FC7-8091-799E325E7C1C}"/>
    <dgm:cxn modelId="{6B8D47DC-6363-4AE0-BF30-BB0D85065753}" type="presOf" srcId="{4734A05D-0950-4262-8464-95DBB4957FF7}" destId="{190BCD2B-DA21-4D1B-8ECC-4C479309019A}" srcOrd="0" destOrd="0" presId="process"/>
    <dgm:cxn modelId="{DD3B333A-560E-4095-9D54-1B35165D9E94}" type="presParOf" srcId="{190BCD2B-DA21-4D1B-8ECC-4C479309019A}" destId="{0BEE77EA-9D84-43B1-BAB8-1DEC770EC617}" srcOrd="0" destOrd="0" presId="process"/>
    <dgm:cxn modelId="{21773668-76B0-435B-A326-B09D9FFAE07E}" type="presParOf" srcId="{0BEE77EA-9D84-43B1-BAB8-1DEC770EC617}" destId="{427FD50D-A05D-4CD9-9F58-45B79A2F49F9}" srcOrd="0" destOrd="0" presId="process"/>
    <dgm:cxn modelId="{C45DE53F-C6AD-4CA1-A378-530D517E1257}" type="presOf" srcId="{C82581BC-E0C3-422C-9490-1FBAC17309D2}" destId="{427FD50D-A05D-4CD9-9F58-45B79A2F49F9}" srcOrd="0" destOrd="0" presId="process"/>
    <dgm:cxn modelId="{A3A2781D-B4B2-4786-864F-69D8D12274F6}" type="presParOf" srcId="{0BEE77EA-9D84-43B1-BAB8-1DEC770EC617}" destId="{9B795CC5-A982-49E3-9F12-12A39323DD61}" srcOrd="1" destOrd="0" presId="process"/>
    <dgm:cxn modelId="{335D1D51-4889-4CCE-AD97-1EA66BAC374A}" type="presOf" srcId="{794BB28B-D1E8-44C2-A649-98DD4ADA1F04}" destId="{9B795CC5-A982-49E3-9F12-12A39323DD61}" srcOrd="0" destOrd="0" presId="process"/>
    <dgm:cxn modelId="{919C6FF7-F2FD-4C16-B6D0-003F0C52ADE3}" type="presParOf" srcId="{190BCD2B-DA21-4D1B-8ECC-4C479309019A}" destId="{6A146709-48E0-4B7B-83CF-DAE0EF6E6C26}" srcOrd="1" destOrd="0" presId="process"/>
    <dgm:cxn modelId="{E5344567-BD65-4AA0-9D54-F26C585021FC}" type="presParOf" srcId="{190BCD2B-DA21-4D1B-8ECC-4C479309019A}" destId="{A76345DC-468B-4DC6-8E11-08DDA475C082}" srcOrd="2" destOrd="0" presId="process"/>
    <dgm:cxn modelId="{27156612-60E2-429F-B0B4-19A52617E1FF}" type="presParOf" srcId="{A76345DC-468B-4DC6-8E11-08DDA475C082}" destId="{F5F4FCE7-9A57-4346-831D-752AD899A4A6}" srcOrd="0" destOrd="0" presId="process"/>
    <dgm:cxn modelId="{3E2E402C-F1A4-4155-83A0-CCC3AA321CEB}" type="presOf" srcId="{B69AA8A1-8C96-4376-9A96-856391E22E4B}" destId="{F5F4FCE7-9A57-4346-831D-752AD899A4A6}" srcOrd="0" destOrd="0" presId="process"/>
    <dgm:cxn modelId="{3623B1D1-4714-49BE-BD44-CD1B2BF2E075}" type="presParOf" srcId="{A76345DC-468B-4DC6-8E11-08DDA475C082}" destId="{1DDA621B-ADDE-4953-BAF2-B6846D0FF676}" srcOrd="1" destOrd="0" presId="process"/>
    <dgm:cxn modelId="{58C8A311-D2CB-4D57-A0B3-A6F2E4A7E03E}" type="presOf" srcId="{5706CCA1-67CD-4C3A-BF17-026C7BF32CC0}" destId="{1DDA621B-ADDE-4953-BAF2-B6846D0FF676}" srcOrd="0" destOrd="0" presId="process"/>
    <dgm:cxn modelId="{1250207D-BF1B-4D67-B67C-DC6DDC7C5C41}" type="presParOf" srcId="{190BCD2B-DA21-4D1B-8ECC-4C479309019A}" destId="{F6FFD330-CDDB-4007-899F-E1CB5D8F4CA9}" srcOrd="3" destOrd="0" presId="process"/>
    <dgm:cxn modelId="{20B9F89F-AEA0-4208-8E2C-EAB5A701FC69}" type="presParOf" srcId="{190BCD2B-DA21-4D1B-8ECC-4C479309019A}" destId="{4652FE27-DA9D-4DBD-A807-20D3AE5EDC5D}" srcOrd="4" destOrd="0" presId="process"/>
    <dgm:cxn modelId="{9DCA75F7-D339-4ED4-BDEA-AE5AA5A994BA}" type="presParOf" srcId="{4652FE27-DA9D-4DBD-A807-20D3AE5EDC5D}" destId="{8003C2B8-1DF3-457B-A256-881E27189652}" srcOrd="0" destOrd="0" presId="process"/>
    <dgm:cxn modelId="{A086065E-0818-411E-B598-822A95DE1864}" type="presOf" srcId="{4F849685-2638-491D-BB77-4D85899059BC}" destId="{8003C2B8-1DF3-457B-A256-881E27189652}" srcOrd="0" destOrd="0" presId="process"/>
    <dgm:cxn modelId="{22932774-ABEF-4B94-B173-9CC95F403247}" type="presParOf" srcId="{4652FE27-DA9D-4DBD-A807-20D3AE5EDC5D}" destId="{445DECCD-B5D3-4CCB-A117-E96052A3239D}" srcOrd="1" destOrd="0" presId="process"/>
    <dgm:cxn modelId="{07D043B5-5EC9-45EF-85EF-C950BEAE00B3}" type="presOf" srcId="{30D79EFA-3623-4FEE-9590-E8C2BBED4629}" destId="{445DECCD-B5D3-4CCB-A117-E96052A3239D}" srcOrd="0" destOrd="0" presId="process"/>
    <dgm:cxn modelId="{750A1150-D298-4A15-9C48-DA943013D699}" type="presParOf" srcId="{190BCD2B-DA21-4D1B-8ECC-4C479309019A}" destId="{966614F2-8B5B-473D-8E1B-EEBC6C82407A}" srcOrd="5" destOrd="0" presId="process"/>
    <dgm:cxn modelId="{B47194A5-F5D1-498E-B83E-A267CE850EDE}" type="presParOf" srcId="{190BCD2B-DA21-4D1B-8ECC-4C479309019A}" destId="{EF2E2D14-BB39-4F5C-AB48-CFC5B7F66B01}" srcOrd="6" destOrd="0" presId="process"/>
    <dgm:cxn modelId="{978DADDB-E740-4DE9-94F7-09C43BE7DD3A}" type="presParOf" srcId="{EF2E2D14-BB39-4F5C-AB48-CFC5B7F66B01}" destId="{91EADD57-FCEA-4F48-AA8A-5795283AD5EA}" srcOrd="0" destOrd="0" presId="process"/>
    <dgm:cxn modelId="{805C9E69-8BB6-4237-9CC6-DDBADD6090E4}" type="presOf" srcId="{F9300B77-781A-45BA-B9DC-DE49FC09250A}" destId="{91EADD57-FCEA-4F48-AA8A-5795283AD5EA}" srcOrd="0" destOrd="0" presId="process"/>
    <dgm:cxn modelId="{B6F8AADB-5E58-4AB7-9766-E5DB5EE1875F}" type="presParOf" srcId="{EF2E2D14-BB39-4F5C-AB48-CFC5B7F66B01}" destId="{0F303D53-1D87-4E26-8FAB-1A4612A4C9A4}" srcOrd="1" destOrd="0" presId="process"/>
    <dgm:cxn modelId="{933B46AA-4735-42EC-A5C9-49E3963284D0}" type="presOf" srcId="{E6F0D32E-8D7D-46C3-B36A-B87E4F5CF1DE}" destId="{0F303D53-1D87-4E26-8FAB-1A4612A4C9A4}" srcOrd="0" destOrd="0" presId="process"/>
    <dgm:cxn modelId="{D17427D0-A930-4A33-B182-A7D16865E414}" type="presParOf" srcId="{190BCD2B-DA21-4D1B-8ECC-4C479309019A}" destId="{D4F333D6-E2D6-4FDB-B32A-BB7E13D447D6}" srcOrd="7" destOrd="0" presId="process"/>
    <dgm:cxn modelId="{63037380-2596-449F-A1D2-19FF3F453096}" type="presParOf" srcId="{190BCD2B-DA21-4D1B-8ECC-4C479309019A}" destId="{3D225EF4-D716-4CBE-A303-090DF1BB60D5}" srcOrd="8" destOrd="0" presId="process"/>
    <dgm:cxn modelId="{363C16D0-8ADE-427A-BD44-FFDA4059ED83}" type="presParOf" srcId="{3D225EF4-D716-4CBE-A303-090DF1BB60D5}" destId="{1E5B8F6F-A9B6-40AC-9CE8-D1FE19824021}" srcOrd="0" destOrd="0" presId="process"/>
    <dgm:cxn modelId="{AE60778E-B609-41A1-94A2-42CAABE4FB46}" type="presOf" srcId="{E86B9CD7-39EC-41B3-BEA8-4DF3E08FED08}" destId="{1E5B8F6F-A9B6-40AC-9CE8-D1FE19824021}" srcOrd="0" destOrd="0" presId="process"/>
    <dgm:cxn modelId="{E882F2FA-E3FA-400E-A140-53227C755D58}" type="presParOf" srcId="{3D225EF4-D716-4CBE-A303-090DF1BB60D5}" destId="{9704A2F3-C31A-4597-A66C-99889661D184}" srcOrd="1" destOrd="0" presId="process"/>
    <dgm:cxn modelId="{BBD8AD63-AA29-4059-898C-ABE7A734D443}" type="presOf" srcId="{40B0406B-6680-4C3F-9259-43DD91B5C10F}" destId="{9704A2F3-C31A-4597-A66C-99889661D184}" srcOrd="0" destOrd="0" presId="process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10DD108-2E09-4725-8859-F6957241CD62}" type="doc">
      <dgm:prSet loTypeId="urn:microsoft.com/office/officeart/2005/8/layout/radial4" loCatId="relationship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ECE2385-F32E-4CB8-9248-0901DCA03C0E}" type="pres">
      <dgm:prSet presAssocID="{210DD108-2E09-4725-8859-F6957241CD62}" presName="cycle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/>
      </dgm:t>
    </dgm:pt>
  </dgm:ptLst>
  <dgm:cxnLst>
    <dgm:cxn modelId="{875CEFF3-D1ED-4C76-9FF1-FD85A85AF6FE}" type="presOf" srcId="{210DD108-2E09-4725-8859-F6957241CD62}" destId="{6ECE2385-F32E-4CB8-9248-0901DCA03C0E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" name="Группа 1"/>
      <dsp:cNvGrpSpPr/>
    </dsp:nvGrpSpPr>
    <dsp:grpSpPr>
      <a:xfrm>
        <a:off x="0" y="0"/>
        <a:ext cx="11772900" cy="5391824"/>
        <a:chExt cx="11772900" cy="5391824"/>
      </a:xfrm>
    </dsp:grpSpPr>
    <dsp:sp modelId="{0632BBA8-028D-4CAD-A368-B1E560B3FD1A}">
      <dsp:nvSpPr>
        <dsp:cNvPr id="3" name="Овал 2"/>
        <dsp:cNvSpPr/>
      </dsp:nvSpPr>
      <dsp:spPr bwMode="white">
        <a:xfrm>
          <a:off x="0" y="1294376"/>
          <a:ext cx="2803071" cy="280307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54262" tIns="15240" rIns="154262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Состав реагента:</a:t>
          </a:r>
          <a:endParaRPr lang="ru-RU" b="1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природные и техногенные материалы.</a:t>
          </a:r>
          <a:endParaRPr lang="ru-RU" b="1"/>
        </a:p>
      </dsp:txBody>
      <dsp:txXfrm>
        <a:off x="410500" y="1704876"/>
        <a:ext cx="1982070" cy="1982070"/>
      </dsp:txXfrm>
    </dsp:sp>
    <dsp:sp modelId="{A9FEDE5B-2B41-4E27-82DB-3D7547EB1035}">
      <dsp:nvSpPr>
        <dsp:cNvPr id="4" name="Овал 3"/>
        <dsp:cNvSpPr/>
      </dsp:nvSpPr>
      <dsp:spPr bwMode="white">
        <a:xfrm>
          <a:off x="2242457" y="1294376"/>
          <a:ext cx="2803071" cy="280307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alpha val="50000"/>
            <a:hueOff val="-1845000"/>
            <a:satOff val="-2548"/>
            <a:lumOff val="-979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54262" tIns="15240" rIns="154262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Заменяет собой четыре продукта: коагулянт, флокулянт, регулятор рН среды, полезная среда для микроорганизмов (активный ил) и бактерий на доочистке.</a:t>
          </a:r>
          <a:endParaRPr lang="ru-RU" b="1"/>
        </a:p>
      </dsp:txBody>
      <dsp:txXfrm>
        <a:off x="2652957" y="1704876"/>
        <a:ext cx="1982070" cy="1982070"/>
      </dsp:txXfrm>
    </dsp:sp>
    <dsp:sp modelId="{48BECE4E-234A-4DC9-B2AA-11AAE257194A}">
      <dsp:nvSpPr>
        <dsp:cNvPr id="5" name="Овал 4"/>
        <dsp:cNvSpPr/>
      </dsp:nvSpPr>
      <dsp:spPr bwMode="white">
        <a:xfrm>
          <a:off x="4484914" y="1294376"/>
          <a:ext cx="2803071" cy="280307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alpha val="50000"/>
            <a:hueOff val="-3690000"/>
            <a:satOff val="-5097"/>
            <a:lumOff val="-1960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54262" tIns="15240" rIns="154262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Оборудование при использовании нашего реагента не подвергается коррозии. </a:t>
          </a:r>
          <a:endParaRPr lang="ru-RU" b="1"/>
        </a:p>
      </dsp:txBody>
      <dsp:txXfrm>
        <a:off x="4895414" y="1704876"/>
        <a:ext cx="1982070" cy="1982070"/>
      </dsp:txXfrm>
    </dsp:sp>
    <dsp:sp modelId="{A77287E4-1453-4872-86AC-191359066E95}">
      <dsp:nvSpPr>
        <dsp:cNvPr id="6" name="Овал 5"/>
        <dsp:cNvSpPr/>
      </dsp:nvSpPr>
      <dsp:spPr bwMode="white">
        <a:xfrm>
          <a:off x="6727371" y="1294376"/>
          <a:ext cx="2803071" cy="280307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alpha val="50000"/>
            <a:hueOff val="-5535000"/>
            <a:satOff val="-7646"/>
            <a:lumOff val="-2940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54262" tIns="15240" rIns="154262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Снижение затрат потребителей при использовании реагента АКФ по сравнению с аналогами - в 3 раза.</a:t>
          </a:r>
          <a:endParaRPr lang="ru-RU" b="1"/>
        </a:p>
      </dsp:txBody>
      <dsp:txXfrm>
        <a:off x="7137871" y="1704876"/>
        <a:ext cx="1982070" cy="1982070"/>
      </dsp:txXfrm>
    </dsp:sp>
    <dsp:sp modelId="{A5DFB05E-2DF4-4837-A456-1221F0691626}">
      <dsp:nvSpPr>
        <dsp:cNvPr id="13" name="Овал 6"/>
        <dsp:cNvSpPr/>
      </dsp:nvSpPr>
      <dsp:spPr bwMode="white">
        <a:xfrm>
          <a:off x="8969829" y="1294376"/>
          <a:ext cx="2803071" cy="280307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alpha val="50000"/>
            <a:hueOff val="-7380000"/>
            <a:satOff val="-10195"/>
            <a:lumOff val="-3921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154262" tIns="15240" rIns="154262" bIns="1524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Снижение капитальных затрат и энергопотребления в 1,5-2 раза по сравнению с существующими технологиями очистки сточных вод.</a:t>
          </a:r>
          <a:endParaRPr lang="ru-RU" b="1"/>
        </a:p>
      </dsp:txBody>
      <dsp:txXfrm>
        <a:off x="9380329" y="1704876"/>
        <a:ext cx="1982070" cy="1982070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" name="Группа 1"/>
      <dsp:cNvGrpSpPr/>
    </dsp:nvGrpSpPr>
    <dsp:grpSpPr>
      <a:xfrm>
        <a:off x="0" y="0"/>
        <a:ext cx="11924145" cy="3980873"/>
        <a:chExt cx="11924145" cy="3980873"/>
      </a:xfrm>
    </dsp:grpSpPr>
    <dsp:sp modelId="{427FD50D-A05D-4CD9-9F58-45B79A2F49F9}">
      <dsp:nvSpPr>
        <dsp:cNvPr id="3" name="Угол 2"/>
        <dsp:cNvSpPr/>
      </dsp:nvSpPr>
      <dsp:spPr bwMode="white">
        <a:xfrm rot="5400000">
          <a:off x="-133833" y="133833"/>
          <a:ext cx="892223" cy="624556"/>
        </a:xfrm>
        <a:prstGeom prst="chevron">
          <a:avLst/>
        </a:prstGeom>
      </dsp:spPr>
      <dsp:style>
        <a:lnRef idx="1">
          <a:schemeClr val="accent1">
            <a:shade val="80000"/>
            <a:hueOff val="0"/>
            <a:satOff val="0"/>
            <a:lumOff val="0"/>
            <a:alpha val="100000"/>
          </a:schemeClr>
        </a:lnRef>
        <a:fillRef idx="2">
          <a:schemeClr val="accent1">
            <a:shade val="8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</dsp:txBody>
      <dsp:txXfrm rot="16200000">
        <a:off x="0" y="312278"/>
        <a:ext cx="624556" cy="267667"/>
      </dsp:txXfrm>
    </dsp:sp>
    <dsp:sp modelId="{9B795CC5-A982-49E3-9F12-12A39323DD61}">
      <dsp:nvSpPr>
        <dsp:cNvPr id="13" name="Прямоугольник с двумя скругленными соседними углами 3"/>
        <dsp:cNvSpPr/>
      </dsp:nvSpPr>
      <dsp:spPr bwMode="white">
        <a:xfrm rot="5400000">
          <a:off x="5984378" y="-5359822"/>
          <a:ext cx="579945" cy="11299589"/>
        </a:xfrm>
        <a:prstGeom prst="round2SameRect">
          <a:avLst/>
        </a:prstGeom>
      </dsp:spPr>
      <dsp:style>
        <a:lnRef idx="1">
          <a:schemeClr val="accent1">
            <a:shade val="80000"/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99568" tIns="8890" rIns="8890" bIns="88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Вид: сухой порошок. Ф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асовка</a:t>
          </a:r>
          <a:r>
            <a:rPr lang="ru-RU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бумажные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мешки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10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кг</a:t>
          </a:r>
          <a:endParaRPr lang="en-US" altLang="en-US" sz="1400" b="1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624555" y="28311"/>
        <a:ext cx="11271279" cy="523324"/>
      </dsp:txXfrm>
    </dsp:sp>
    <dsp:sp modelId="{F5F4FCE7-9A57-4346-831D-752AD899A4A6}">
      <dsp:nvSpPr>
        <dsp:cNvPr id="14" name="Угол 4"/>
        <dsp:cNvSpPr/>
      </dsp:nvSpPr>
      <dsp:spPr bwMode="white">
        <a:xfrm rot="5400000">
          <a:off x="-133833" y="905996"/>
          <a:ext cx="892223" cy="624556"/>
        </a:xfrm>
        <a:prstGeom prst="chevron">
          <a:avLst/>
        </a:prstGeom>
      </dsp:spPr>
      <dsp:style>
        <a:lnRef idx="1">
          <a:schemeClr val="accent1">
            <a:shade val="80000"/>
            <a:hueOff val="75000"/>
            <a:satOff val="1471"/>
            <a:lumOff val="5686"/>
            <a:alpha val="100000"/>
          </a:schemeClr>
        </a:lnRef>
        <a:fillRef idx="2">
          <a:schemeClr val="accent1">
            <a:shade val="80000"/>
            <a:hueOff val="75000"/>
            <a:satOff val="1471"/>
            <a:lumOff val="568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sp:txBody>
      <dsp:txXfrm rot="16200000">
        <a:off x="1" y="1084441"/>
        <a:ext cx="624556" cy="267667"/>
      </dsp:txXfrm>
    </dsp:sp>
    <dsp:sp modelId="{1DDA621B-ADDE-4953-BAF2-B6846D0FF676}">
      <dsp:nvSpPr>
        <dsp:cNvPr id="6" name="Прямоугольник с двумя скругленными соседними углами 5"/>
        <dsp:cNvSpPr/>
      </dsp:nvSpPr>
      <dsp:spPr bwMode="white">
        <a:xfrm rot="5400000">
          <a:off x="5984378" y="-4587659"/>
          <a:ext cx="579945" cy="11299589"/>
        </a:xfrm>
        <a:prstGeom prst="round2SameRect">
          <a:avLst/>
        </a:prstGeom>
      </dsp:spPr>
      <dsp:style>
        <a:lnRef idx="1">
          <a:schemeClr val="accent1">
            <a:shade val="80000"/>
            <a:hueOff val="75000"/>
            <a:satOff val="1471"/>
            <a:lumOff val="5686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99568" tIns="8890" rIns="8890" bIns="8890" anchor="t" anchorCtr="0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Д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ля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и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спользования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к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оагулянта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-ф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локулянта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п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орошка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н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а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1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 с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точной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в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оды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н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еобходимо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1,2 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г.</a:t>
          </a:r>
          <a:endParaRPr lang="ru-RU" altLang="en-US" sz="1400" b="1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624555" y="800474"/>
        <a:ext cx="11271279" cy="523324"/>
      </dsp:txXfrm>
    </dsp:sp>
    <dsp:sp modelId="{8003C2B8-1DF3-457B-A256-881E27189652}">
      <dsp:nvSpPr>
        <dsp:cNvPr id="7" name="Угол 6"/>
        <dsp:cNvSpPr/>
      </dsp:nvSpPr>
      <dsp:spPr bwMode="white">
        <a:xfrm rot="5400000">
          <a:off x="-133833" y="1678158"/>
          <a:ext cx="892223" cy="624556"/>
        </a:xfrm>
        <a:prstGeom prst="chevron">
          <a:avLst/>
        </a:prstGeom>
      </dsp:spPr>
      <dsp:style>
        <a:lnRef idx="1">
          <a:schemeClr val="accent1">
            <a:shade val="80000"/>
            <a:hueOff val="150000"/>
            <a:satOff val="2941"/>
            <a:lumOff val="11373"/>
            <a:alpha val="100000"/>
          </a:schemeClr>
        </a:lnRef>
        <a:fillRef idx="2">
          <a:schemeClr val="accent1">
            <a:shade val="80000"/>
            <a:hueOff val="150000"/>
            <a:satOff val="2941"/>
            <a:lumOff val="11373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sp:txBody>
      <dsp:txXfrm rot="16200000">
        <a:off x="0" y="1856603"/>
        <a:ext cx="624556" cy="267667"/>
      </dsp:txXfrm>
    </dsp:sp>
    <dsp:sp modelId="{445DECCD-B5D3-4CCB-A117-E96052A3239D}">
      <dsp:nvSpPr>
        <dsp:cNvPr id="8" name="Прямоугольник с двумя скругленными соседними углами 7"/>
        <dsp:cNvSpPr/>
      </dsp:nvSpPr>
      <dsp:spPr bwMode="white">
        <a:xfrm rot="5400000">
          <a:off x="5984378" y="-3815497"/>
          <a:ext cx="579945" cy="11299589"/>
        </a:xfrm>
        <a:prstGeom prst="round2SameRect">
          <a:avLst/>
        </a:prstGeom>
      </dsp:spPr>
      <dsp:style>
        <a:lnRef idx="1">
          <a:schemeClr val="accent1">
            <a:shade val="80000"/>
            <a:hueOff val="150000"/>
            <a:satOff val="2941"/>
            <a:lumOff val="11373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99568" tIns="8890" rIns="8890" bIns="88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Н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а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1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м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3 </a:t>
          </a:r>
          <a:r>
            <a:rPr lang="ru-RU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воды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необходимо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1,2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кг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сухого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порошка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АКФ</a:t>
          </a:r>
          <a:endParaRPr lang="ru-RU" sz="1400" b="1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624555" y="1572635"/>
        <a:ext cx="11271279" cy="523324"/>
      </dsp:txXfrm>
    </dsp:sp>
    <dsp:sp modelId="{91EADD57-FCEA-4F48-AA8A-5795283AD5EA}">
      <dsp:nvSpPr>
        <dsp:cNvPr id="9" name="Угол 8"/>
        <dsp:cNvSpPr/>
      </dsp:nvSpPr>
      <dsp:spPr bwMode="white">
        <a:xfrm rot="5400000">
          <a:off x="-133833" y="2450321"/>
          <a:ext cx="892223" cy="624556"/>
        </a:xfrm>
        <a:prstGeom prst="chevron">
          <a:avLst/>
        </a:prstGeom>
      </dsp:spPr>
      <dsp:style>
        <a:lnRef idx="1">
          <a:schemeClr val="accent1">
            <a:shade val="80000"/>
            <a:hueOff val="225000"/>
            <a:satOff val="4412"/>
            <a:lumOff val="17059"/>
            <a:alpha val="100000"/>
          </a:schemeClr>
        </a:lnRef>
        <a:fillRef idx="2">
          <a:schemeClr val="accent1">
            <a:shade val="80000"/>
            <a:hueOff val="225000"/>
            <a:satOff val="4412"/>
            <a:lumOff val="17059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sp:txBody>
      <dsp:txXfrm rot="16200000">
        <a:off x="0" y="2628766"/>
        <a:ext cx="624556" cy="267667"/>
      </dsp:txXfrm>
    </dsp:sp>
    <dsp:sp modelId="{0F303D53-1D87-4E26-8FAB-1A4612A4C9A4}">
      <dsp:nvSpPr>
        <dsp:cNvPr id="10" name="Прямоугольник с двумя скругленными соседними углами 9"/>
        <dsp:cNvSpPr/>
      </dsp:nvSpPr>
      <dsp:spPr bwMode="white">
        <a:xfrm rot="5400000">
          <a:off x="5984378" y="-3043334"/>
          <a:ext cx="579945" cy="11299589"/>
        </a:xfrm>
        <a:prstGeom prst="round2SameRect">
          <a:avLst/>
        </a:prstGeom>
      </dsp:spPr>
      <dsp:style>
        <a:lnRef idx="1">
          <a:schemeClr val="accent1">
            <a:shade val="80000"/>
            <a:hueOff val="225000"/>
            <a:satOff val="4412"/>
            <a:lumOff val="17059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99568" tIns="8890" rIns="8890" bIns="88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Коагулянт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-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флокулянт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вносится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перемешивающее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устройство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на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предприятии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заказчика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поступает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во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флотатор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или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емкость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необходимой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для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очистки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сточной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воды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.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Перемешивание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ведется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течении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15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мин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.,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либо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дольше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до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образования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появления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«хлопьев»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взвесей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в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обрабатываемом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стоке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.</a:t>
          </a:r>
          <a:endParaRPr lang="en-US" altLang="ru-RU" sz="1400" b="1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  <a:sym typeface="+mn-ea"/>
          </a:endParaRPr>
        </a:p>
      </dsp:txBody>
      <dsp:txXfrm rot="16200000">
        <a:off x="624555" y="2344798"/>
        <a:ext cx="11271279" cy="523324"/>
      </dsp:txXfrm>
    </dsp:sp>
    <dsp:sp modelId="{1E5B8F6F-A9B6-40AC-9CE8-D1FE19824021}">
      <dsp:nvSpPr>
        <dsp:cNvPr id="11" name="Угол 10"/>
        <dsp:cNvSpPr/>
      </dsp:nvSpPr>
      <dsp:spPr bwMode="white">
        <a:xfrm rot="5400000">
          <a:off x="-133833" y="3222483"/>
          <a:ext cx="892223" cy="624556"/>
        </a:xfrm>
        <a:prstGeom prst="chevron">
          <a:avLst/>
        </a:prstGeom>
      </dsp:spPr>
      <dsp:style>
        <a:lnRef idx="1">
          <a:schemeClr val="accent1">
            <a:shade val="80000"/>
            <a:hueOff val="300000"/>
            <a:satOff val="5882"/>
            <a:lumOff val="22745"/>
            <a:alpha val="100000"/>
          </a:schemeClr>
        </a:lnRef>
        <a:fillRef idx="2">
          <a:schemeClr val="accent1">
            <a:shade val="80000"/>
            <a:hueOff val="300000"/>
            <a:satOff val="5882"/>
            <a:lumOff val="22745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</a:p>
      </dsp:txBody>
      <dsp:txXfrm rot="16200000">
        <a:off x="1" y="3400928"/>
        <a:ext cx="624556" cy="267667"/>
      </dsp:txXfrm>
    </dsp:sp>
    <dsp:sp modelId="{9704A2F3-C31A-4597-A66C-99889661D184}">
      <dsp:nvSpPr>
        <dsp:cNvPr id="12" name="Прямоугольник с двумя скругленными соседними углами 11"/>
        <dsp:cNvSpPr/>
      </dsp:nvSpPr>
      <dsp:spPr bwMode="white">
        <a:xfrm rot="5400000">
          <a:off x="5984378" y="-2271172"/>
          <a:ext cx="579945" cy="11299589"/>
        </a:xfrm>
        <a:prstGeom prst="round2SameRect">
          <a:avLst/>
        </a:prstGeom>
      </dsp:spPr>
      <dsp:style>
        <a:lnRef idx="1">
          <a:schemeClr val="accent1">
            <a:shade val="80000"/>
            <a:hueOff val="300000"/>
            <a:satOff val="5882"/>
            <a:lumOff val="22745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99568" tIns="8890" rIns="8890" bIns="88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осле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э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того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в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ода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п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ерекачивается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л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ибо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ф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ильтруется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,</a:t>
          </a:r>
          <a:r>
            <a:rPr lang="en-US" altLang="ru-RU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лой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х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лопьев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и в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звеси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с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обираются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и у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тилизируются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с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огласно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р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егламенту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п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редприятия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и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ли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л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юбым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д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ругим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с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пособом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с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огласно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н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ормативному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д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окументу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п</a:t>
          </a:r>
          <a:r>
            <a:rPr lang="en-US" altLang="en-US" sz="1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редприятия</a:t>
          </a:r>
          <a:r>
            <a:rPr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.</a:t>
          </a:r>
          <a:endParaRPr lang="en-US" altLang="ru-RU" sz="1400" b="1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624556" y="3116961"/>
        <a:ext cx="11271279" cy="523324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3" name=""/>
      <dsp:cNvGrpSpPr/>
    </dsp:nvGrpSpPr>
    <dsp:grpSpPr/>
    <dsp:sp modelId="{1C42B6FF-252C-4F85-8DAF-1C488ECD9789}">
      <dsp:nvSpPr>
        <dsp:cNvPr id="14" name=""/>
        <dsp:cNvSpPr/>
      </dsp:nvSpPr>
      <dsp:spPr>
        <a:xfrm>
          <a:off x="5070910" y="3103567"/>
          <a:ext cx="2299590" cy="2299590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7677" y="3440334"/>
        <a:ext cx="1626056" cy="1626056"/>
      </dsp:txXfrm>
    </dsp:sp>
    <dsp:sp modelId="{E5800768-0645-495D-B284-BC411853A2E1}">
      <dsp:nvSpPr>
        <dsp:cNvPr id="15" name=""/>
        <dsp:cNvSpPr/>
      </dsp:nvSpPr>
      <dsp:spPr>
        <a:xfrm rot="10768879">
          <a:off x="2824399" y="3946807"/>
          <a:ext cx="2123043" cy="6553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24A8E30-DB93-4501-BD0C-7B4C41066827}">
      <dsp:nvSpPr>
        <dsp:cNvPr id="16" name=""/>
        <dsp:cNvSpPr/>
      </dsp:nvSpPr>
      <dsp:spPr>
        <a:xfrm>
          <a:off x="1672770" y="3352800"/>
          <a:ext cx="2303344" cy="1862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Снижение затрат потребителей при использовании реагента АКФ по сравнению с аналогами - в 3 раза</a:t>
          </a:r>
          <a:endParaRPr lang="ru-RU" sz="1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7324" y="3407354"/>
        <a:ext cx="2194236" cy="1753508"/>
      </dsp:txXfrm>
    </dsp:sp>
    <dsp:sp modelId="{6CB6B975-9490-4B53-BA5C-8F94B4EB913F}">
      <dsp:nvSpPr>
        <dsp:cNvPr id="17" name=""/>
        <dsp:cNvSpPr/>
      </dsp:nvSpPr>
      <dsp:spPr>
        <a:xfrm rot="13465192">
          <a:off x="3514331" y="2301369"/>
          <a:ext cx="2097685" cy="6553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40366"/>
            <a:satOff val="-1286"/>
            <a:lumOff val="1110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CFAD272F-D0CB-4066-B36D-BD7DD3F206DC}">
      <dsp:nvSpPr>
        <dsp:cNvPr id="18" name=""/>
        <dsp:cNvSpPr/>
      </dsp:nvSpPr>
      <dsp:spPr>
        <a:xfrm>
          <a:off x="2624112" y="969816"/>
          <a:ext cx="2379893" cy="1850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Заменяет собой четыре продукта: коагулянт, флокулянт, регулятор рН среды, полезная среда для микроорганизмов (активный ил) и бактерий на доочистке.</a:t>
          </a:r>
          <a:endParaRPr lang="ru-RU" sz="1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8305" y="1024009"/>
        <a:ext cx="2271507" cy="1741909"/>
      </dsp:txXfrm>
    </dsp:sp>
    <dsp:sp modelId="{8970667B-FB1E-45F4-A9D6-FA08D6321B9F}">
      <dsp:nvSpPr>
        <dsp:cNvPr id="19" name=""/>
        <dsp:cNvSpPr/>
      </dsp:nvSpPr>
      <dsp:spPr>
        <a:xfrm rot="16182028">
          <a:off x="5169952" y="1616322"/>
          <a:ext cx="2077359" cy="6553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80732"/>
            <a:satOff val="-2572"/>
            <a:lumOff val="2220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5C9F5C8-E741-47E0-8B12-F4E78F7EF3A7}">
      <dsp:nvSpPr>
        <dsp:cNvPr id="20" name=""/>
        <dsp:cNvSpPr/>
      </dsp:nvSpPr>
      <dsp:spPr>
        <a:xfrm>
          <a:off x="5053278" y="-30765"/>
          <a:ext cx="2299848" cy="1872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Состав реагента: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природные и техногенные материалы.</a:t>
          </a:r>
          <a:endParaRPr lang="ru-RU" sz="1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8114" y="24071"/>
        <a:ext cx="2190176" cy="1762556"/>
      </dsp:txXfrm>
    </dsp:sp>
    <dsp:sp modelId="{C4645B11-AC98-493D-AE06-94FDA3D4D1B4}">
      <dsp:nvSpPr>
        <dsp:cNvPr id="21" name=""/>
        <dsp:cNvSpPr/>
      </dsp:nvSpPr>
      <dsp:spPr>
        <a:xfrm rot="18909626">
          <a:off x="6819904" y="2298537"/>
          <a:ext cx="2074144" cy="6553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80732"/>
            <a:satOff val="-2572"/>
            <a:lumOff val="2220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AE23F7C5-14A4-4EB4-A470-4ED7C6B79F57}">
      <dsp:nvSpPr>
        <dsp:cNvPr id="22" name=""/>
        <dsp:cNvSpPr/>
      </dsp:nvSpPr>
      <dsp:spPr>
        <a:xfrm>
          <a:off x="7403384" y="942107"/>
          <a:ext cx="2377926" cy="1905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Оборудование при использовании нашего реагента не подвергается коррозии. </a:t>
          </a:r>
          <a:endParaRPr lang="ru-RU" sz="1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59200" y="997923"/>
        <a:ext cx="2266294" cy="1794082"/>
      </dsp:txXfrm>
    </dsp:sp>
    <dsp:sp modelId="{9F372B9A-9D84-4227-A4F2-C7515E531C6E}">
      <dsp:nvSpPr>
        <dsp:cNvPr id="23" name=""/>
        <dsp:cNvSpPr/>
      </dsp:nvSpPr>
      <dsp:spPr>
        <a:xfrm rot="31446">
          <a:off x="7492041" y="3946858"/>
          <a:ext cx="2089965" cy="6553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40366"/>
            <a:satOff val="-1286"/>
            <a:lumOff val="1110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D7E7F91-6E83-40FE-9EE0-A4D14AE5BF83}">
      <dsp:nvSpPr>
        <dsp:cNvPr id="24" name=""/>
        <dsp:cNvSpPr/>
      </dsp:nvSpPr>
      <dsp:spPr>
        <a:xfrm>
          <a:off x="8395315" y="3306617"/>
          <a:ext cx="2373295" cy="1954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Снижение капитальных затрат и энергопотребления в 1,5-2 раза по сравнению с существующими технологиями очистки сточных вод.</a:t>
          </a:r>
          <a:endParaRPr lang="ru-RU" sz="1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52574" y="3363876"/>
        <a:ext cx="2258777" cy="1840463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/>
        </dgm:ruleLst>
      </dgm:layoutNode>
      <dgm:forEach name="Name6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/>
            <dgm:rule type="primFontSz" val="24"/>
            <dgm:rule type="h" val="110"/>
            <dgm:rule type="primFontSz" val="18"/>
            <dgm:rule type="h" val="INF"/>
            <dgm:rule type="primFontSz" val="5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/>
          </dgm:ruleLst>
        </dgm:layoutNode>
      </dgm:layoutNode>
      <dgm:forEach name="Name10" axis="followSib" ptType="sibTrans" cnt="1">
        <dgm:layoutNode name="sp">
          <dgm:alg type="sp"/>
          <dgm:shape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fact="0.27"/>
        </dgm:ruleLst>
      </dgm:if>
      <dgm:else name="Name23">
        <dgm:ruleLst>
          <dgm:rule type="w" for="ch" forName="centerShape" fact="0.27"/>
          <dgm:rule type="w" for="ch" forName="node" fact="0.7"/>
        </dgm:ruleLst>
      </dgm:else>
    </dgm:choose>
    <dgm:forEach name="Name24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/>
            </dgm:ruleLst>
          </dgm:layoutNode>
        </dgm:forEach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B5F2-C5BB-4E5B-80FE-31599F5C861C}" type="datetimeFigureOut">
              <a:rPr lang="ru-RU" smtClean="0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A800-03E5-4ACB-8FDA-925BBFEAEF26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B5F2-C5BB-4E5B-80FE-31599F5C861C}" type="datetimeFigureOut">
              <a:rPr lang="ru-RU" smtClean="0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A800-03E5-4ACB-8FDA-925BBFEAEF26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B5F2-C5BB-4E5B-80FE-31599F5C861C}" type="datetimeFigureOut">
              <a:rPr lang="ru-RU" smtClean="0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A800-03E5-4ACB-8FDA-925BBFEAEF26}" type="slidenum">
              <a:rPr lang="ru-RU" smtClean="0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microsoft.com/office/2007/relationships/diagramDrawing" Target="../diagrams/drawing2.xml" /><Relationship Id="rId4" Type="http://schemas.openxmlformats.org/officeDocument/2006/relationships/diagramData" Target="../diagrams/data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diagramColors" Target="../diagrams/colors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9.jpeg" /><Relationship Id="rId2" Type="http://schemas.openxmlformats.org/officeDocument/2006/relationships/image" Target="../media/image7.jpeg" /><Relationship Id="rId3" Type="http://schemas.microsoft.com/office/2007/relationships/diagramDrawing" Target="../diagrams/drawing3.xml" /><Relationship Id="rId4" Type="http://schemas.openxmlformats.org/officeDocument/2006/relationships/diagramData" Target="../diagrams/data3.xml" /><Relationship Id="rId5" Type="http://schemas.openxmlformats.org/officeDocument/2006/relationships/diagramLayout" Target="../diagrams/layout3.xml" /><Relationship Id="rId6" Type="http://schemas.openxmlformats.org/officeDocument/2006/relationships/diagramQuickStyle" Target="../diagrams/quickStyle3.xml" /><Relationship Id="rId7" Type="http://schemas.openxmlformats.org/officeDocument/2006/relationships/diagramColors" Target="../diagrams/colors3.xml" /><Relationship Id="rId8" Type="http://schemas.openxmlformats.org/officeDocument/2006/relationships/hyperlink" Target="https://thk31.ru/" TargetMode="External" /><Relationship Id="rId9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4048"/>
            <a:ext cx="12192000" cy="4782789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/>
        </p:nvGraphicFramePr>
        <p:xfrm>
          <a:off x="209550" y="848178"/>
          <a:ext cx="11772900" cy="5391824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9319" y="188149"/>
            <a:ext cx="11757891" cy="155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spcAft>
                <a:spcPts val="600"/>
              </a:spcAft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ООО «Химическая компания Черноземья» представляет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 комбинированного действия алюмосодержащий КОАГУЛЯНТ-ФЛОКУЛЯНТ АКФ и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очистки многокомпонентных сточных вод перерабатывающих предприятий АПК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(Свидетельство НОУ-ХАУ № 20230037, Патент на изобретение № 2835262)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овое поле 1"/>
          <p:cNvSpPr txBox="1"/>
          <p:nvPr/>
        </p:nvSpPr>
        <p:spPr>
          <a:xfrm>
            <a:off x="3425825" y="1664335"/>
            <a:ext cx="5097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РЕАГЕНТА АКФ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631315"/>
            <a:ext cx="3441065" cy="199898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2915"/>
            <a:ext cx="12192000" cy="892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00" b="1" kern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Технологические схемы </a:t>
            </a:r>
            <a:r>
              <a:rPr lang="ru-RU" altLang="ru-RU" sz="2000" b="1" kern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очистки </a:t>
            </a:r>
            <a:r>
              <a:rPr lang="ru-RU" altLang="ru-RU" sz="2000" b="1" kern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многокомпонентных </a:t>
            </a:r>
            <a:r>
              <a:rPr lang="ru-RU" altLang="ru-RU" sz="2000" b="1" kern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сточных вод </a:t>
            </a:r>
            <a:endParaRPr lang="ru-RU" altLang="ru-RU" sz="2000" b="1" kern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00" b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</a:t>
            </a:r>
            <a:r>
              <a:rPr lang="ru-RU" altLang="ru-RU" sz="2000" b="1" kern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 примере </a:t>
            </a:r>
            <a:r>
              <a:rPr lang="ru-RU" altLang="ru-RU" sz="2000" b="1" kern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птицеперерабатывающего  предприятия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8945"/>
            <a:ext cx="12192000" cy="22490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1476" y="1565904"/>
            <a:ext cx="461110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Существующая</a:t>
            </a:r>
            <a:endParaRPr lang="ru-RU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18037" y="1572598"/>
            <a:ext cx="38423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Предлагаемая 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2057" y="1341217"/>
            <a:ext cx="772795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6000" b="1" cap="none" spc="0">
                <a:ln w="15875"/>
                <a:gradFill>
                  <a:gsLst>
                    <a:gs pos="0">
                      <a:schemeClr val="accent1">
                        <a:lumOff val="-19999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9"/>
                      </a:schemeClr>
                    </a:gs>
                  </a:gsLst>
                  <a:lin ang="0" scaled="0"/>
                </a:gradFill>
                <a:effectLst/>
              </a:rPr>
              <a:t>2.</a:t>
            </a:r>
            <a:endParaRPr lang="ru-RU" sz="6000" b="1" cap="none" spc="0">
              <a:ln w="15875"/>
              <a:gradFill>
                <a:gsLst>
                  <a:gs pos="0">
                    <a:schemeClr val="accent1">
                      <a:lumOff val="-19999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99"/>
                    </a:schemeClr>
                  </a:gs>
                </a:gsLst>
                <a:lin ang="0" scaled="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530" y="1313695"/>
            <a:ext cx="7793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>
                <a:ln w="15875"/>
                <a:gradFill>
                  <a:gsLst>
                    <a:gs pos="0">
                      <a:schemeClr val="accent1">
                        <a:lumOff val="-19999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9"/>
                      </a:schemeClr>
                    </a:gs>
                  </a:gsLst>
                  <a:lin ang="0" scaled="0"/>
                </a:gradFill>
                <a:effectLst/>
              </a:rPr>
              <a:t>1.</a:t>
            </a:r>
            <a:endParaRPr lang="ru-RU" sz="6000" b="1" cap="none" spc="0">
              <a:ln w="15875"/>
              <a:gradFill>
                <a:gsLst>
                  <a:gs pos="0">
                    <a:schemeClr val="accent1">
                      <a:lumOff val="-19999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99"/>
                    </a:schemeClr>
                  </a:gs>
                </a:gsLst>
                <a:lin ang="0" scaled="0"/>
              </a:gradFill>
              <a:effectLst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955" y="2159000"/>
            <a:ext cx="3061335" cy="1210310"/>
          </a:xfrm>
          <a:prstGeom prst="rect">
            <a:avLst/>
          </a:prstGeom>
        </p:spPr>
      </p:pic>
      <p:sp>
        <p:nvSpPr>
          <p:cNvPr id="16" name="Текстовое поле 15"/>
          <p:cNvSpPr txBox="1"/>
          <p:nvPr/>
        </p:nvSpPr>
        <p:spPr>
          <a:xfrm>
            <a:off x="921385" y="3735070"/>
            <a:ext cx="37871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1 - </a:t>
            </a:r>
            <a:r>
              <a:rPr lang="ru-RU" altLang="ru-RU" sz="12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Решетка                     </a:t>
            </a:r>
            <a:r>
              <a:rPr lang="ru-RU" altLang="ru-RU" sz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5 - </a:t>
            </a:r>
            <a:r>
              <a:rPr lang="ru-RU" altLang="ru-RU" sz="12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Биофильтр   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– </a:t>
            </a:r>
            <a:r>
              <a:rPr lang="ru-RU" altLang="ru-RU" sz="120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Жироуловитель        </a:t>
            </a:r>
            <a:r>
              <a:rPr lang="ru-RU" altLang="ru-RU" sz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6 - Фильтр </a:t>
            </a:r>
            <a:r>
              <a:rPr lang="ru-RU" altLang="ru-RU" sz="12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доочистки         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3 - </a:t>
            </a:r>
            <a:r>
              <a:rPr lang="ru-RU" altLang="ru-RU" sz="120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Усреднитель              </a:t>
            </a:r>
            <a:r>
              <a:rPr lang="ru-RU" altLang="ru-RU" sz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 </a:t>
            </a:r>
            <a:r>
              <a:rPr lang="ru-RU" altLang="ru-RU" sz="12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УФ-обеззараживатель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4 - </a:t>
            </a:r>
            <a:r>
              <a:rPr lang="ru-RU" altLang="ru-RU" sz="12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Флотатор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7058025" y="3735070"/>
            <a:ext cx="4064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– </a:t>
            </a:r>
            <a:r>
              <a:rPr lang="ru-RU" altLang="ru-RU" sz="12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Решетка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– Флотатор (</a:t>
            </a:r>
            <a:r>
              <a:rPr lang="ru-RU" altLang="ru-RU" sz="12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Смеситель)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– </a:t>
            </a:r>
            <a:r>
              <a:rPr lang="ru-RU" altLang="ru-RU" sz="12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Фильтры</a:t>
            </a:r>
            <a:endParaRPr lang="ru-RU" altLang="ru-RU" sz="12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</a:t>
            </a:r>
            <a:r>
              <a:rPr lang="ru-RU" altLang="ru-RU" sz="12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ru-RU" altLang="ru-RU" sz="12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УФ-обеззараживатель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1377950" y="2446655"/>
            <a:ext cx="29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1</a:t>
            </a:r>
            <a:endParaRPr lang="ru-RU" altLang="en-US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1953895" y="2446655"/>
            <a:ext cx="29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2</a:t>
            </a:r>
            <a:endParaRPr lang="ru-RU" altLang="en-US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2529840" y="2446655"/>
            <a:ext cx="29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3</a:t>
            </a:r>
            <a:endParaRPr lang="ru-RU" altLang="en-US"/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3563620" y="1790700"/>
            <a:ext cx="29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4</a:t>
            </a:r>
            <a:endParaRPr lang="ru-RU" altLang="en-US"/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2548890" y="3060700"/>
            <a:ext cx="29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5</a:t>
            </a:r>
            <a:endParaRPr lang="ru-RU" altLang="en-US"/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3139440" y="3065780"/>
            <a:ext cx="29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6</a:t>
            </a:r>
            <a:endParaRPr lang="ru-RU" altLang="en-US"/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3730625" y="3060700"/>
            <a:ext cx="29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7</a:t>
            </a:r>
            <a:endParaRPr lang="ru-RU" altLang="en-US"/>
          </a:p>
        </p:txBody>
      </p:sp>
      <p:sp>
        <p:nvSpPr>
          <p:cNvPr id="25" name="Текстовое поле 24"/>
          <p:cNvSpPr txBox="1"/>
          <p:nvPr/>
        </p:nvSpPr>
        <p:spPr>
          <a:xfrm>
            <a:off x="7379335" y="2573655"/>
            <a:ext cx="29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1</a:t>
            </a:r>
            <a:endParaRPr lang="ru-RU" altLang="en-US"/>
          </a:p>
        </p:txBody>
      </p:sp>
      <p:sp>
        <p:nvSpPr>
          <p:cNvPr id="26" name="Текстовое поле 25"/>
          <p:cNvSpPr txBox="1"/>
          <p:nvPr/>
        </p:nvSpPr>
        <p:spPr>
          <a:xfrm>
            <a:off x="8009255" y="2573655"/>
            <a:ext cx="29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2</a:t>
            </a:r>
            <a:endParaRPr lang="ru-RU" altLang="en-US"/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8673465" y="2573655"/>
            <a:ext cx="29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3</a:t>
            </a:r>
            <a:endParaRPr lang="ru-RU" altLang="en-US"/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9415145" y="2573655"/>
            <a:ext cx="29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4</a:t>
            </a:r>
            <a:endParaRPr lang="ru-RU" altLang="en-US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2765"/>
            <a:ext cx="12192000" cy="427181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133927" y="1431636"/>
          <a:ext cx="11924145" cy="3980873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15" name="Прямоугольник 6"/>
          <p:cNvSpPr/>
          <p:nvPr/>
        </p:nvSpPr>
        <p:spPr>
          <a:xfrm>
            <a:off x="133927" y="326153"/>
            <a:ext cx="1175789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применению реагента АКФ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0073" y="150743"/>
            <a:ext cx="1175789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проведённых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сточной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одном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АПК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22917" y="1222565"/>
          <a:ext cx="5539105" cy="4887595"/>
        </p:xfrm>
        <a:graphic>
          <a:graphicData uri="http://schemas.openxmlformats.org/drawingml/2006/table">
            <a:tbl>
              <a:tblPr/>
              <a:tblGrid>
                <a:gridCol w="478790"/>
                <a:gridCol w="2172970"/>
                <a:gridCol w="814070"/>
                <a:gridCol w="1078865"/>
                <a:gridCol w="994410"/>
              </a:tblGrid>
              <a:tr h="673100"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№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п/п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Показатель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Размерность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Исходная сточная вода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 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 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Реагент АКФ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 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50"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1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Массовая концентрация сульфат-ионов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мг/дм</a:t>
                      </a:r>
                      <a:r>
                        <a:rPr sz="1200" b="0" baseline="30000">
                          <a:latin typeface="Calibri"/>
                          <a:ea typeface="Times New Roman" panose="02020603050405020304"/>
                        </a:rPr>
                        <a:t>3</a:t>
                      </a:r>
                      <a:endParaRPr sz="1200" b="0" baseline="3000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76,1±7,6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240±24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50"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2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Биохимическое потребление кислорода (БПК</a:t>
                      </a:r>
                      <a:r>
                        <a:rPr sz="1200" b="1" baseline="-25000">
                          <a:latin typeface="Calibri"/>
                          <a:ea typeface="Times New Roman" panose="02020603050405020304"/>
                        </a:rPr>
                        <a:t>5</a:t>
                      </a: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)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мгО</a:t>
                      </a:r>
                      <a:r>
                        <a:rPr sz="1200" b="0" baseline="-25000">
                          <a:latin typeface="Calibri"/>
                          <a:ea typeface="Times New Roman" panose="02020603050405020304"/>
                        </a:rPr>
                        <a:t>2</a:t>
                      </a: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/дм</a:t>
                      </a:r>
                      <a:r>
                        <a:rPr sz="1200" b="0" baseline="30000">
                          <a:latin typeface="Calibri"/>
                          <a:ea typeface="Times New Roman" panose="02020603050405020304"/>
                        </a:rPr>
                        <a:t>3</a:t>
                      </a:r>
                      <a:endParaRPr sz="1200" b="0" baseline="3000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437±39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230±21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50"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3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Химическое потребление кислорода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мгО/дм</a:t>
                      </a:r>
                      <a:r>
                        <a:rPr sz="1200" b="0" baseline="30000">
                          <a:latin typeface="Calibri"/>
                          <a:ea typeface="Times New Roman" panose="02020603050405020304"/>
                        </a:rPr>
                        <a:t>3</a:t>
                      </a:r>
                      <a:endParaRPr sz="1200" b="0" baseline="3000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890±125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455±64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50"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4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Массовая концентрация взвешенных веществ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мг/дм</a:t>
                      </a:r>
                      <a:r>
                        <a:rPr sz="1200" b="0" baseline="30000">
                          <a:latin typeface="Calibri"/>
                          <a:ea typeface="Times New Roman" panose="02020603050405020304"/>
                        </a:rPr>
                        <a:t>3</a:t>
                      </a:r>
                      <a:endParaRPr sz="1200" b="0" baseline="3000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383±34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283±25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50"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5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Массовая концентрация сухого остатка 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мг/дм</a:t>
                      </a:r>
                      <a:r>
                        <a:rPr sz="1200" b="0" baseline="30000">
                          <a:latin typeface="Calibri"/>
                          <a:ea typeface="Times New Roman" panose="02020603050405020304"/>
                        </a:rPr>
                        <a:t>3</a:t>
                      </a:r>
                      <a:endParaRPr sz="1200" b="0" baseline="3000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1072±96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1094±98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50"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6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Массовая концентрация фосфат-ионов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мг/дм</a:t>
                      </a:r>
                      <a:r>
                        <a:rPr sz="1200" b="0" baseline="30000">
                          <a:latin typeface="Calibri"/>
                          <a:ea typeface="Times New Roman" panose="02020603050405020304"/>
                        </a:rPr>
                        <a:t>3</a:t>
                      </a:r>
                      <a:endParaRPr sz="1200" b="0" baseline="3000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14,0±1,7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0,469±0,075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50"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 panose="02020603050405020304"/>
                        </a:rPr>
                        <a:t>7</a:t>
                      </a:r>
                      <a:endParaRPr lang="en-US"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Массовая концентрация хлорид-ионов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мг/дм</a:t>
                      </a:r>
                      <a:r>
                        <a:rPr sz="1200" b="0" baseline="30000">
                          <a:latin typeface="Calibri"/>
                          <a:ea typeface="Times New Roman" panose="02020603050405020304"/>
                        </a:rPr>
                        <a:t>3</a:t>
                      </a:r>
                      <a:endParaRPr sz="1200" b="0" baseline="3000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-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-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175"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 panose="02020603050405020304"/>
                        </a:rPr>
                        <a:t>8</a:t>
                      </a:r>
                      <a:endParaRPr lang="en-US"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Массовая концентрация меди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мг/дм</a:t>
                      </a:r>
                      <a:r>
                        <a:rPr sz="1200" b="0" baseline="30000">
                          <a:latin typeface="Calibri"/>
                          <a:ea typeface="Times New Roman" panose="02020603050405020304"/>
                        </a:rPr>
                        <a:t>3</a:t>
                      </a:r>
                      <a:endParaRPr sz="1200" b="0" baseline="3000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0,013±0,004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 panose="02020603050405020304"/>
                        </a:rPr>
                        <a:t>&lt;</a:t>
                      </a: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0,001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540"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 panose="02020603050405020304"/>
                        </a:rPr>
                        <a:t>9</a:t>
                      </a:r>
                      <a:endParaRPr lang="en-US"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Массовая концентрация фенолов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мг/дм</a:t>
                      </a:r>
                      <a:r>
                        <a:rPr sz="1200" b="0" baseline="30000">
                          <a:latin typeface="Calibri"/>
                          <a:ea typeface="Times New Roman" panose="02020603050405020304"/>
                        </a:rPr>
                        <a:t>3</a:t>
                      </a:r>
                      <a:endParaRPr sz="1200" b="0" baseline="3000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3,85±0,85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0,321±0,100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50"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 panose="02020603050405020304"/>
                        </a:rPr>
                        <a:t>10</a:t>
                      </a:r>
                      <a:endParaRPr lang="en-US"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Массовая концентрация нефтепродуктов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мг/дм</a:t>
                      </a:r>
                      <a:r>
                        <a:rPr sz="1200" b="0" baseline="30000">
                          <a:latin typeface="Calibri"/>
                          <a:ea typeface="Times New Roman" panose="02020603050405020304"/>
                        </a:rPr>
                        <a:t>3</a:t>
                      </a:r>
                      <a:endParaRPr sz="1200" b="0" baseline="3000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0">
                          <a:latin typeface="Calibri"/>
                          <a:ea typeface="Times New Roman" panose="02020603050405020304"/>
                        </a:rPr>
                        <a:t>0</a:t>
                      </a: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,</a:t>
                      </a:r>
                      <a:r>
                        <a:rPr lang="en-US" sz="1200" b="0">
                          <a:latin typeface="Calibri"/>
                          <a:ea typeface="Times New Roman" panose="02020603050405020304"/>
                        </a:rPr>
                        <a:t>76</a:t>
                      </a: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±0,</a:t>
                      </a:r>
                      <a:r>
                        <a:rPr lang="en-US" sz="1200" b="0">
                          <a:latin typeface="Calibri"/>
                          <a:ea typeface="Times New Roman" panose="02020603050405020304"/>
                        </a:rPr>
                        <a:t>1</a:t>
                      </a:r>
                      <a:endParaRPr lang="en-US"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 panose="02020603050405020304"/>
                        </a:rPr>
                        <a:t>0</a:t>
                      </a: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,</a:t>
                      </a:r>
                      <a:r>
                        <a:rPr lang="en-US" sz="1200" b="1">
                          <a:latin typeface="Calibri"/>
                          <a:ea typeface="Times New Roman" panose="02020603050405020304"/>
                        </a:rPr>
                        <a:t>29</a:t>
                      </a: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±0,</a:t>
                      </a:r>
                      <a:r>
                        <a:rPr lang="en-US" sz="1200" b="1">
                          <a:latin typeface="Calibri"/>
                          <a:ea typeface="Times New Roman" panose="02020603050405020304"/>
                        </a:rPr>
                        <a:t>10</a:t>
                      </a:r>
                      <a:endParaRPr lang="en-US"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595"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 panose="02020603050405020304"/>
                        </a:rPr>
                        <a:t>11</a:t>
                      </a:r>
                      <a:endParaRPr lang="en-US"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рН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Ед.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0">
                          <a:latin typeface="Calibri"/>
                          <a:ea typeface="Times New Roman" panose="02020603050405020304"/>
                        </a:rPr>
                        <a:t>7.18</a:t>
                      </a:r>
                      <a:endParaRPr sz="1200" b="0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7620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/>
                          <a:ea typeface="Times New Roman" panose="02020603050405020304"/>
                        </a:rPr>
                        <a:t>6.86</a:t>
                      </a:r>
                      <a:endParaRPr sz="1200" b="1">
                        <a:latin typeface="Calibri"/>
                        <a:ea typeface="Times New Roman" panose="02020603050405020304"/>
                      </a:endParaRPr>
                    </a:p>
                  </a:txBody>
                  <a:tcPr marL="63500" marR="63500" marT="0" marB="0" anchor="ctr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152"/>
            <a:ext cx="12192000" cy="7177333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4618" y="1454862"/>
          <a:ext cx="12441382" cy="5403138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2" name="Текстовое поле 1"/>
          <p:cNvSpPr txBox="1"/>
          <p:nvPr/>
        </p:nvSpPr>
        <p:spPr>
          <a:xfrm>
            <a:off x="417830" y="287020"/>
            <a:ext cx="4977765" cy="2101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b="1">
                <a:sym typeface="+mn-ea"/>
              </a:rPr>
              <a:t>Контакты:</a:t>
            </a:r>
            <a:endParaRPr lang="ru-RU" b="1">
              <a:solidFill>
                <a:schemeClr val="tx1"/>
              </a:solidFill>
            </a:endParaRPr>
          </a:p>
          <a:p>
            <a:r>
              <a:rPr lang="ru-RU" b="1">
                <a:sym typeface="+mn-ea"/>
              </a:rPr>
              <a:t>ООО "Химическая компания Черноземья"</a:t>
            </a:r>
            <a:endParaRPr lang="ru-RU" b="1">
              <a:solidFill>
                <a:schemeClr val="tx1"/>
              </a:solidFill>
            </a:endParaRPr>
          </a:p>
          <a:p>
            <a:r>
              <a:rPr lang="ru-RU" b="1">
                <a:sym typeface="+mn-ea"/>
                <a:hlinkClick r:id="rId8"/>
              </a:rPr>
              <a:t>https://thk31.ru/</a:t>
            </a:r>
            <a:endParaRPr lang="ru-RU" b="1">
              <a:solidFill>
                <a:schemeClr val="tx1"/>
              </a:solidFill>
            </a:endParaRPr>
          </a:p>
          <a:p>
            <a:endParaRPr lang="ru-RU" b="1">
              <a:sym typeface="+mn-ea"/>
            </a:endParaRPr>
          </a:p>
          <a:p>
            <a:r>
              <a:rPr lang="ru-RU" b="1">
                <a:sym typeface="+mn-ea"/>
              </a:rPr>
              <a:t>Тел: 8/4722/21-71-82</a:t>
            </a:r>
            <a:endParaRPr lang="ru-RU" b="1">
              <a:solidFill>
                <a:schemeClr val="tx1"/>
              </a:solidFill>
            </a:endParaRPr>
          </a:p>
          <a:p>
            <a:r>
              <a:rPr lang="ru-RU" b="1">
                <a:sym typeface="+mn-ea"/>
              </a:rPr>
              <a:t>Моб.: 8-919-226-95-97</a:t>
            </a:r>
            <a:endParaRPr lang="ru-RU" b="1">
              <a:solidFill>
                <a:schemeClr val="tx1"/>
              </a:solidFill>
            </a:endParaRPr>
          </a:p>
          <a:p>
            <a:r>
              <a:rPr lang="ru-RU" b="1">
                <a:sym typeface="+mn-ea"/>
              </a:rPr>
              <a:t>E-mail: m.i.prof@bk.ru</a:t>
            </a:r>
            <a:endParaRPr lang="ru-RU" b="1">
              <a:solidFill>
                <a:schemeClr val="tx1"/>
              </a:solidFill>
            </a:endParaRPr>
          </a:p>
          <a:p>
            <a:endParaRPr lang="ru-RU" altLang="en-US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0385" y="546100"/>
            <a:ext cx="2353945" cy="333184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8910" y="838200"/>
            <a:ext cx="2442845" cy="2945130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6597015" y="287020"/>
            <a:ext cx="25171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НОУ-ХАУ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9430385" y="287020"/>
            <a:ext cx="25450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на изобретение</a:t>
            </a:r>
            <a:endParaRPr lang="ru-RU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Широкоэкранный</PresentationFormat>
  <Paragraphs>56</Paragraphs>
  <Slides>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10">
      <vt:lpstr>Arial</vt:lpstr>
      <vt:lpstr>Calibri Light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Admin</dc:creator>
  <cp:lastModifiedBy>Маргарита</cp:lastModifiedBy>
  <cp:revision>39</cp:revision>
  <dcterms:created xsi:type="dcterms:W3CDTF">2025-03-14T13:37:00Z</dcterms:created>
  <dcterms:modified xsi:type="dcterms:W3CDTF">2025-09-23T09:13:15Z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1C2E489CA078424BB6624F8B6E4D7A64_13</vt:lpwstr>
  </property>
  <property fmtid="{D5CDD505-2E9C-101B-9397-08002B2CF9AE}" pid="3" name="KSOProductBuildVer">
    <vt:lpwstr>1049-12.2.0.20326</vt:lpwstr>
  </property>
</Properties>
</file>